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68" r:id="rId3"/>
    <p:sldId id="274" r:id="rId4"/>
    <p:sldId id="271" r:id="rId5"/>
    <p:sldId id="292" r:id="rId6"/>
    <p:sldId id="269" r:id="rId7"/>
    <p:sldId id="293" r:id="rId8"/>
    <p:sldId id="272" r:id="rId9"/>
    <p:sldId id="295" r:id="rId10"/>
    <p:sldId id="279" r:id="rId11"/>
    <p:sldId id="300" r:id="rId12"/>
    <p:sldId id="281" r:id="rId13"/>
    <p:sldId id="304" r:id="rId14"/>
    <p:sldId id="282" r:id="rId15"/>
    <p:sldId id="283" r:id="rId16"/>
    <p:sldId id="302" r:id="rId17"/>
    <p:sldId id="291" r:id="rId18"/>
    <p:sldId id="287" r:id="rId19"/>
    <p:sldId id="288" r:id="rId20"/>
    <p:sldId id="285" r:id="rId21"/>
    <p:sldId id="296" r:id="rId22"/>
    <p:sldId id="27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262"/>
    <a:srgbClr val="B9D9EB"/>
    <a:srgbClr val="4472C4"/>
    <a:srgbClr val="E5E5E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308"/>
    <p:restoredTop sz="82931"/>
  </p:normalViewPr>
  <p:slideViewPr>
    <p:cSldViewPr snapToGrid="0" snapToObjects="1">
      <p:cViewPr varScale="1">
        <p:scale>
          <a:sx n="113" d="100"/>
          <a:sy n="113" d="100"/>
        </p:scale>
        <p:origin x="123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959F7B-849D-2546-B380-BE043E5C7885}" type="datetimeFigureOut">
              <a:rPr lang="en-US" smtClean="0"/>
              <a:t>6/8/21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883AF54-8B7C-CD46-B8D8-5B5351F3FA77}" type="slidenum">
              <a:rPr lang="en-US" smtClean="0"/>
              <a:t>‹#›</a:t>
            </a:fld>
            <a:endParaRPr lang="en-US"/>
          </a:p>
        </p:txBody>
      </p:sp>
    </p:spTree>
    <p:extLst>
      <p:ext uri="{BB962C8B-B14F-4D97-AF65-F5344CB8AC3E}">
        <p14:creationId xmlns:p14="http://schemas.microsoft.com/office/powerpoint/2010/main" val="18003179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my presentation today is on ...</a:t>
            </a:r>
          </a:p>
          <a:p>
            <a:r>
              <a:rPr lang="en-US" dirty="0"/>
              <a:t>Alright. let’s get started.</a:t>
            </a:r>
          </a:p>
        </p:txBody>
      </p:sp>
      <p:sp>
        <p:nvSpPr>
          <p:cNvPr id="4" name="Slide Number Placeholder 3"/>
          <p:cNvSpPr>
            <a:spLocks noGrp="1"/>
          </p:cNvSpPr>
          <p:nvPr>
            <p:ph type="sldNum" sz="quarter" idx="5"/>
          </p:nvPr>
        </p:nvSpPr>
        <p:spPr/>
        <p:txBody>
          <a:bodyPr/>
          <a:lstStyle/>
          <a:p>
            <a:fld id="{9883AF54-8B7C-CD46-B8D8-5B5351F3FA77}" type="slidenum">
              <a:rPr lang="en-US" smtClean="0"/>
              <a:t>1</a:t>
            </a:fld>
            <a:endParaRPr lang="en-US"/>
          </a:p>
        </p:txBody>
      </p:sp>
    </p:spTree>
    <p:extLst>
      <p:ext uri="{BB962C8B-B14F-4D97-AF65-F5344CB8AC3E}">
        <p14:creationId xmlns:p14="http://schemas.microsoft.com/office/powerpoint/2010/main" val="37368833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10</a:t>
            </a:fld>
            <a:endParaRPr lang="en-US"/>
          </a:p>
        </p:txBody>
      </p:sp>
    </p:spTree>
    <p:extLst>
      <p:ext uri="{BB962C8B-B14F-4D97-AF65-F5344CB8AC3E}">
        <p14:creationId xmlns:p14="http://schemas.microsoft.com/office/powerpoint/2010/main" val="22774328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currently we conservatively reject federate-level feedback loops</a:t>
            </a:r>
          </a:p>
        </p:txBody>
      </p:sp>
      <p:sp>
        <p:nvSpPr>
          <p:cNvPr id="4" name="Slide Number Placeholder 3"/>
          <p:cNvSpPr>
            <a:spLocks noGrp="1"/>
          </p:cNvSpPr>
          <p:nvPr>
            <p:ph type="sldNum" sz="quarter" idx="5"/>
          </p:nvPr>
        </p:nvSpPr>
        <p:spPr/>
        <p:txBody>
          <a:bodyPr/>
          <a:lstStyle/>
          <a:p>
            <a:fld id="{9883AF54-8B7C-CD46-B8D8-5B5351F3FA77}" type="slidenum">
              <a:rPr lang="en-US" smtClean="0"/>
              <a:t>11</a:t>
            </a:fld>
            <a:endParaRPr lang="en-US"/>
          </a:p>
        </p:txBody>
      </p:sp>
    </p:spTree>
    <p:extLst>
      <p:ext uri="{BB962C8B-B14F-4D97-AF65-F5344CB8AC3E}">
        <p14:creationId xmlns:p14="http://schemas.microsoft.com/office/powerpoint/2010/main" val="39066113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12</a:t>
            </a:fld>
            <a:endParaRPr lang="en-US"/>
          </a:p>
        </p:txBody>
      </p:sp>
    </p:spTree>
    <p:extLst>
      <p:ext uri="{BB962C8B-B14F-4D97-AF65-F5344CB8AC3E}">
        <p14:creationId xmlns:p14="http://schemas.microsoft.com/office/powerpoint/2010/main" val="35560218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13</a:t>
            </a:fld>
            <a:endParaRPr lang="en-US"/>
          </a:p>
        </p:txBody>
      </p:sp>
    </p:spTree>
    <p:extLst>
      <p:ext uri="{BB962C8B-B14F-4D97-AF65-F5344CB8AC3E}">
        <p14:creationId xmlns:p14="http://schemas.microsoft.com/office/powerpoint/2010/main" val="41773461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going back to </a:t>
            </a:r>
            <a:r>
              <a:rPr lang="en-US" dirty="0" err="1"/>
              <a:t>Lamport’s</a:t>
            </a:r>
            <a:r>
              <a:rPr lang="en-US" dirty="0"/>
              <a:t> question: what are the observable events?</a:t>
            </a:r>
          </a:p>
        </p:txBody>
      </p:sp>
      <p:sp>
        <p:nvSpPr>
          <p:cNvPr id="4" name="Slide Number Placeholder 3"/>
          <p:cNvSpPr>
            <a:spLocks noGrp="1"/>
          </p:cNvSpPr>
          <p:nvPr>
            <p:ph type="sldNum" sz="quarter" idx="5"/>
          </p:nvPr>
        </p:nvSpPr>
        <p:spPr/>
        <p:txBody>
          <a:bodyPr/>
          <a:lstStyle/>
          <a:p>
            <a:fld id="{9883AF54-8B7C-CD46-B8D8-5B5351F3FA77}" type="slidenum">
              <a:rPr lang="en-US" smtClean="0"/>
              <a:t>14</a:t>
            </a:fld>
            <a:endParaRPr lang="en-US"/>
          </a:p>
        </p:txBody>
      </p:sp>
    </p:spTree>
    <p:extLst>
      <p:ext uri="{BB962C8B-B14F-4D97-AF65-F5344CB8AC3E}">
        <p14:creationId xmlns:p14="http://schemas.microsoft.com/office/powerpoint/2010/main" val="12932677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15</a:t>
            </a:fld>
            <a:endParaRPr lang="en-US"/>
          </a:p>
        </p:txBody>
      </p:sp>
    </p:spTree>
    <p:extLst>
      <p:ext uri="{BB962C8B-B14F-4D97-AF65-F5344CB8AC3E}">
        <p14:creationId xmlns:p14="http://schemas.microsoft.com/office/powerpoint/2010/main" val="34041085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16</a:t>
            </a:fld>
            <a:endParaRPr lang="en-US"/>
          </a:p>
        </p:txBody>
      </p:sp>
    </p:spTree>
    <p:extLst>
      <p:ext uri="{BB962C8B-B14F-4D97-AF65-F5344CB8AC3E}">
        <p14:creationId xmlns:p14="http://schemas.microsoft.com/office/powerpoint/2010/main" val="96744986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17</a:t>
            </a:fld>
            <a:endParaRPr lang="en-US"/>
          </a:p>
        </p:txBody>
      </p:sp>
    </p:spTree>
    <p:extLst>
      <p:ext uri="{BB962C8B-B14F-4D97-AF65-F5344CB8AC3E}">
        <p14:creationId xmlns:p14="http://schemas.microsoft.com/office/powerpoint/2010/main" val="143628673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FIXME: natural language specification is not equivalent to the formal specification.</a:t>
            </a:r>
          </a:p>
        </p:txBody>
      </p:sp>
      <p:sp>
        <p:nvSpPr>
          <p:cNvPr id="4" name="Slide Number Placeholder 3"/>
          <p:cNvSpPr>
            <a:spLocks noGrp="1"/>
          </p:cNvSpPr>
          <p:nvPr>
            <p:ph type="sldNum" sz="quarter" idx="5"/>
          </p:nvPr>
        </p:nvSpPr>
        <p:spPr/>
        <p:txBody>
          <a:bodyPr/>
          <a:lstStyle/>
          <a:p>
            <a:fld id="{9883AF54-8B7C-CD46-B8D8-5B5351F3FA77}" type="slidenum">
              <a:rPr lang="en-US" smtClean="0"/>
              <a:t>18</a:t>
            </a:fld>
            <a:endParaRPr lang="en-US"/>
          </a:p>
        </p:txBody>
      </p:sp>
    </p:spTree>
    <p:extLst>
      <p:ext uri="{BB962C8B-B14F-4D97-AF65-F5344CB8AC3E}">
        <p14:creationId xmlns:p14="http://schemas.microsoft.com/office/powerpoint/2010/main" val="411003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have things changed?</a:t>
            </a:r>
          </a:p>
          <a:p>
            <a:endParaRPr lang="en-US" dirty="0"/>
          </a:p>
          <a:p>
            <a:r>
              <a:rPr lang="en-US" dirty="0"/>
              <a:t>Before: a global transition system in which events are totally ordered.</a:t>
            </a:r>
          </a:p>
          <a:p>
            <a:r>
              <a:rPr lang="en-US" dirty="0"/>
              <a:t>Properties are checked </a:t>
            </a:r>
            <a:r>
              <a:rPr lang="en-US" dirty="0" err="1"/>
              <a:t>wrt</a:t>
            </a:r>
            <a:r>
              <a:rPr lang="en-US" dirty="0"/>
              <a:t> a particular </a:t>
            </a:r>
          </a:p>
        </p:txBody>
      </p:sp>
      <p:sp>
        <p:nvSpPr>
          <p:cNvPr id="4" name="Slide Number Placeholder 3"/>
          <p:cNvSpPr>
            <a:spLocks noGrp="1"/>
          </p:cNvSpPr>
          <p:nvPr>
            <p:ph type="sldNum" sz="quarter" idx="5"/>
          </p:nvPr>
        </p:nvSpPr>
        <p:spPr/>
        <p:txBody>
          <a:bodyPr/>
          <a:lstStyle/>
          <a:p>
            <a:fld id="{9883AF54-8B7C-CD46-B8D8-5B5351F3FA77}" type="slidenum">
              <a:rPr lang="en-US" smtClean="0"/>
              <a:t>19</a:t>
            </a:fld>
            <a:endParaRPr lang="en-US"/>
          </a:p>
        </p:txBody>
      </p:sp>
    </p:spTree>
    <p:extLst>
      <p:ext uri="{BB962C8B-B14F-4D97-AF65-F5344CB8AC3E}">
        <p14:creationId xmlns:p14="http://schemas.microsoft.com/office/powerpoint/2010/main" val="224442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presentation will contain four parts:</a:t>
            </a:r>
          </a:p>
          <a:p>
            <a:endParaRPr lang="en-US" dirty="0"/>
          </a:p>
          <a:p>
            <a:r>
              <a:rPr lang="en-US" dirty="0"/>
              <a:t>1. </a:t>
            </a:r>
          </a:p>
          <a:p>
            <a:r>
              <a:rPr lang="en-US" dirty="0"/>
              <a:t>2.</a:t>
            </a:r>
          </a:p>
          <a:p>
            <a:r>
              <a:rPr lang="en-US" dirty="0"/>
              <a:t>3.</a:t>
            </a:r>
          </a:p>
          <a:p>
            <a:r>
              <a:rPr lang="en-US" dirty="0"/>
              <a:t>4.</a:t>
            </a:r>
          </a:p>
        </p:txBody>
      </p:sp>
      <p:sp>
        <p:nvSpPr>
          <p:cNvPr id="4" name="Slide Number Placeholder 3"/>
          <p:cNvSpPr>
            <a:spLocks noGrp="1"/>
          </p:cNvSpPr>
          <p:nvPr>
            <p:ph type="sldNum" sz="quarter" idx="5"/>
          </p:nvPr>
        </p:nvSpPr>
        <p:spPr/>
        <p:txBody>
          <a:bodyPr/>
          <a:lstStyle/>
          <a:p>
            <a:fld id="{9883AF54-8B7C-CD46-B8D8-5B5351F3FA77}" type="slidenum">
              <a:rPr lang="en-US" smtClean="0"/>
              <a:t>2</a:t>
            </a:fld>
            <a:endParaRPr lang="en-US"/>
          </a:p>
        </p:txBody>
      </p:sp>
    </p:spTree>
    <p:extLst>
      <p:ext uri="{BB962C8B-B14F-4D97-AF65-F5344CB8AC3E}">
        <p14:creationId xmlns:p14="http://schemas.microsoft.com/office/powerpoint/2010/main" val="255535019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20</a:t>
            </a:fld>
            <a:endParaRPr lang="en-US"/>
          </a:p>
        </p:txBody>
      </p:sp>
    </p:spTree>
    <p:extLst>
      <p:ext uri="{BB962C8B-B14F-4D97-AF65-F5344CB8AC3E}">
        <p14:creationId xmlns:p14="http://schemas.microsoft.com/office/powerpoint/2010/main" val="305255634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21</a:t>
            </a:fld>
            <a:endParaRPr lang="en-US"/>
          </a:p>
        </p:txBody>
      </p:sp>
    </p:spTree>
    <p:extLst>
      <p:ext uri="{BB962C8B-B14F-4D97-AF65-F5344CB8AC3E}">
        <p14:creationId xmlns:p14="http://schemas.microsoft.com/office/powerpoint/2010/main" val="24798895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22</a:t>
            </a:fld>
            <a:endParaRPr lang="en-US"/>
          </a:p>
        </p:txBody>
      </p:sp>
    </p:spTree>
    <p:extLst>
      <p:ext uri="{BB962C8B-B14F-4D97-AF65-F5344CB8AC3E}">
        <p14:creationId xmlns:p14="http://schemas.microsoft.com/office/powerpoint/2010/main" val="4250068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let’s get started with </a:t>
            </a:r>
            <a:r>
              <a:rPr lang="en-US" dirty="0" err="1"/>
              <a:t>Lamport’s</a:t>
            </a:r>
            <a:r>
              <a:rPr lang="en-US" dirty="0"/>
              <a:t> Logical Clocks.</a:t>
            </a:r>
          </a:p>
        </p:txBody>
      </p:sp>
      <p:sp>
        <p:nvSpPr>
          <p:cNvPr id="4" name="Slide Number Placeholder 3"/>
          <p:cNvSpPr>
            <a:spLocks noGrp="1"/>
          </p:cNvSpPr>
          <p:nvPr>
            <p:ph type="sldNum" sz="quarter" idx="5"/>
          </p:nvPr>
        </p:nvSpPr>
        <p:spPr/>
        <p:txBody>
          <a:bodyPr/>
          <a:lstStyle/>
          <a:p>
            <a:fld id="{9883AF54-8B7C-CD46-B8D8-5B5351F3FA77}" type="slidenum">
              <a:rPr lang="en-US" smtClean="0"/>
              <a:t>3</a:t>
            </a:fld>
            <a:endParaRPr lang="en-US"/>
          </a:p>
        </p:txBody>
      </p:sp>
    </p:spTree>
    <p:extLst>
      <p:ext uri="{BB962C8B-B14F-4D97-AF65-F5344CB8AC3E}">
        <p14:creationId xmlns:p14="http://schemas.microsoft.com/office/powerpoint/2010/main" val="6796820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is quite natural for us humans to assign temporal relations to two events:</a:t>
            </a:r>
          </a:p>
          <a:p>
            <a:r>
              <a:rPr lang="en-US" dirty="0"/>
              <a:t>“Event a happens before event b.”</a:t>
            </a:r>
          </a:p>
          <a:p>
            <a:r>
              <a:rPr lang="en-US" dirty="0"/>
              <a:t>E.g. I can make a statement like ”I opened my computer before joining this zoom meeting.”</a:t>
            </a:r>
          </a:p>
          <a:p>
            <a:r>
              <a:rPr lang="en-US" dirty="0"/>
              <a:t>And e.g. “I submitted my paper 1 minute before the AOE deadline.” etc.</a:t>
            </a:r>
          </a:p>
          <a:p>
            <a:endParaRPr lang="en-US" dirty="0"/>
          </a:p>
          <a:p>
            <a:r>
              <a:rPr lang="en-US" dirty="0"/>
              <a:t>It is also could be intuitive to treat the temporal ordering of events as a total order and to think that there is a global notion of time.</a:t>
            </a:r>
          </a:p>
          <a:p>
            <a:r>
              <a:rPr lang="en-US" dirty="0"/>
              <a:t>However, the question becomes much more subtle when we dive into this problem.</a:t>
            </a:r>
          </a:p>
          <a:p>
            <a:endParaRPr lang="en-US" dirty="0"/>
          </a:p>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4</a:t>
            </a:fld>
            <a:endParaRPr lang="en-US"/>
          </a:p>
        </p:txBody>
      </p:sp>
    </p:spTree>
    <p:extLst>
      <p:ext uri="{BB962C8B-B14F-4D97-AF65-F5344CB8AC3E}">
        <p14:creationId xmlns:p14="http://schemas.microsoft.com/office/powerpoint/2010/main" val="21953492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Lamport</a:t>
            </a:r>
            <a:r>
              <a:rPr lang="en-US" dirty="0"/>
              <a:t> defines a distributed system as “a system that consists of a collection of distinct processes which are spatially separated,</a:t>
            </a:r>
          </a:p>
          <a:p>
            <a:r>
              <a:rPr lang="en-US" dirty="0"/>
              <a:t>And which communicate with one another by exchanging messages.”</a:t>
            </a:r>
          </a:p>
          <a:p>
            <a:endParaRPr lang="en-US" dirty="0"/>
          </a:p>
          <a:p>
            <a:r>
              <a:rPr lang="en-US" dirty="0"/>
              <a:t>This is, in fact, a very broad definition. We can say that a computer network is a distributed system.</a:t>
            </a:r>
          </a:p>
          <a:p>
            <a:r>
              <a:rPr lang="en-US" dirty="0"/>
              <a:t>However, under this definition, I can also say that a single computer can also be viewed as a distributed system,</a:t>
            </a:r>
          </a:p>
          <a:p>
            <a:r>
              <a:rPr lang="en-US" dirty="0"/>
              <a:t>In which the CPU, the memory units, and IO channels are all separate processes.</a:t>
            </a:r>
          </a:p>
          <a:p>
            <a:endParaRPr lang="en-US" dirty="0"/>
          </a:p>
          <a:p>
            <a:r>
              <a:rPr lang="en-US" dirty="0"/>
              <a:t>So distributed systems are everywhere and, as </a:t>
            </a:r>
            <a:r>
              <a:rPr lang="en-US" dirty="0" err="1"/>
              <a:t>Lamport</a:t>
            </a:r>
            <a:r>
              <a:rPr lang="en-US" dirty="0"/>
              <a:t> says, a system is </a:t>
            </a:r>
            <a:r>
              <a:rPr lang="en-US" dirty="0" err="1"/>
              <a:t>distribued</a:t>
            </a:r>
            <a:r>
              <a:rPr lang="en-US" dirty="0"/>
              <a:t> if the message transmission delay is not negligible</a:t>
            </a:r>
          </a:p>
          <a:p>
            <a:r>
              <a:rPr lang="en-US" dirty="0"/>
              <a:t>Compared to the time between events in a single process.</a:t>
            </a:r>
          </a:p>
        </p:txBody>
      </p:sp>
      <p:sp>
        <p:nvSpPr>
          <p:cNvPr id="4" name="Slide Number Placeholder 3"/>
          <p:cNvSpPr>
            <a:spLocks noGrp="1"/>
          </p:cNvSpPr>
          <p:nvPr>
            <p:ph type="sldNum" sz="quarter" idx="5"/>
          </p:nvPr>
        </p:nvSpPr>
        <p:spPr/>
        <p:txBody>
          <a:bodyPr/>
          <a:lstStyle/>
          <a:p>
            <a:fld id="{9883AF54-8B7C-CD46-B8D8-5B5351F3FA77}" type="slidenum">
              <a:rPr lang="en-US" smtClean="0"/>
              <a:t>5</a:t>
            </a:fld>
            <a:endParaRPr lang="en-US"/>
          </a:p>
        </p:txBody>
      </p:sp>
    </p:spTree>
    <p:extLst>
      <p:ext uri="{BB962C8B-B14F-4D97-AF65-F5344CB8AC3E}">
        <p14:creationId xmlns:p14="http://schemas.microsoft.com/office/powerpoint/2010/main" val="30952338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people say “event a happens before event b” when the time event a happened is earlier than the time event b happened.</a:t>
            </a:r>
          </a:p>
          <a:p>
            <a:r>
              <a:rPr lang="en-US" dirty="0"/>
              <a:t>But to check whether this statement is correct, we need to first define what events are observable in the system and second, what is an event.</a:t>
            </a:r>
          </a:p>
          <a:p>
            <a:endParaRPr lang="en-US" dirty="0"/>
          </a:p>
          <a:p>
            <a:r>
              <a:rPr lang="en-US" dirty="0"/>
              <a:t>In the case above, most people defined the “happened before” relation using physical time, which involves real clocks. </a:t>
            </a:r>
          </a:p>
          <a:p>
            <a:endParaRPr lang="en-US" dirty="0"/>
          </a:p>
          <a:p>
            <a:r>
              <a:rPr lang="en-US" dirty="0"/>
              <a:t>However, defining “happened before”</a:t>
            </a:r>
          </a:p>
          <a:p>
            <a:r>
              <a:rPr lang="en-US" dirty="0"/>
              <a:t>using real clocks can be problematic, as clocks are not perfectly accurate and not perfectly synchronized with each other.</a:t>
            </a:r>
          </a:p>
          <a:p>
            <a:r>
              <a:rPr lang="en-US" dirty="0"/>
              <a:t>[As a fun fact, the fact that we cannot perfectly synchronize two real clocks is the reason why we cannot measure the one-way speed of light.]</a:t>
            </a:r>
          </a:p>
          <a:p>
            <a:r>
              <a:rPr lang="en-US" dirty="0"/>
              <a:t>So </a:t>
            </a:r>
            <a:r>
              <a:rPr lang="en-US" dirty="0" err="1"/>
              <a:t>Lamport</a:t>
            </a:r>
            <a:r>
              <a:rPr lang="en-US" dirty="0"/>
              <a:t> defines ”happened before” without using physical clocks.</a:t>
            </a:r>
          </a:p>
          <a:p>
            <a:endParaRPr lang="en-US" dirty="0"/>
          </a:p>
          <a:p>
            <a:r>
              <a:rPr lang="en-US" dirty="0"/>
              <a:t>The definition of events is also application-dependent: it can be the execution of a subprogram on a computer or the execution of a single instruction.</a:t>
            </a:r>
          </a:p>
          <a:p>
            <a:r>
              <a:rPr lang="en-US" dirty="0"/>
              <a:t>Nevertheless, we can assume that the events of a process form a sequence, where a occurs before b. A single process is defined to be a set of events</a:t>
            </a:r>
          </a:p>
          <a:p>
            <a:r>
              <a:rPr lang="en-US" dirty="0"/>
              <a:t>With an a priori total ordering.</a:t>
            </a:r>
          </a:p>
          <a:p>
            <a:endParaRPr lang="en-US" dirty="0"/>
          </a:p>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6</a:t>
            </a:fld>
            <a:endParaRPr lang="en-US"/>
          </a:p>
        </p:txBody>
      </p:sp>
    </p:spTree>
    <p:extLst>
      <p:ext uri="{BB962C8B-B14F-4D97-AF65-F5344CB8AC3E}">
        <p14:creationId xmlns:p14="http://schemas.microsoft.com/office/powerpoint/2010/main" val="1666970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closer look at the definition.</a:t>
            </a:r>
          </a:p>
          <a:p>
            <a:endParaRPr lang="en-US" dirty="0"/>
          </a:p>
          <a:p>
            <a:r>
              <a:rPr lang="en-US" dirty="0"/>
              <a:t>[Give examples and draw on screen.]</a:t>
            </a:r>
          </a:p>
          <a:p>
            <a:endParaRPr lang="en-US" dirty="0"/>
          </a:p>
          <a:p>
            <a:r>
              <a:rPr lang="en-US" dirty="0"/>
              <a:t>Also under this definition, if we can trace a path between two events, a and b, then we can say that a happened before b.</a:t>
            </a:r>
          </a:p>
          <a:p>
            <a:endParaRPr lang="en-US" dirty="0"/>
          </a:p>
          <a:p>
            <a:r>
              <a:rPr lang="en-US" dirty="0"/>
              <a:t>Fig.1 is also known as a space-time diagram. The horizontal direction represents space and the vertical direction represents time. This type of diagram is also used by physicists in formulating special relativity,</a:t>
            </a:r>
          </a:p>
          <a:p>
            <a:r>
              <a:rPr lang="en-US" dirty="0"/>
              <a:t>which states that the spacetime is relativistic. Events are measured </a:t>
            </a:r>
            <a:r>
              <a:rPr lang="en-US" dirty="0" err="1"/>
              <a:t>w.r.t</a:t>
            </a:r>
            <a:r>
              <a:rPr lang="en-US" dirty="0"/>
              <a:t>. an observer, which defines a frame of reference. We will come back to this point later.</a:t>
            </a:r>
          </a:p>
          <a:p>
            <a:endParaRPr lang="en-US" dirty="0"/>
          </a:p>
          <a:p>
            <a:r>
              <a:rPr lang="en-US" dirty="0" err="1"/>
              <a:t>Lamport</a:t>
            </a:r>
            <a:r>
              <a:rPr lang="en-US" dirty="0"/>
              <a:t> says we can also interpret the “happened before” relation in the context of influence. If event a happens before event b, then a can causally affect b, in other words, a can influence b.</a:t>
            </a:r>
          </a:p>
          <a:p>
            <a:endParaRPr lang="en-US" dirty="0"/>
          </a:p>
          <a:p>
            <a:r>
              <a:rPr lang="en-US" dirty="0"/>
              <a:t>Under this definition of “happened before”, </a:t>
            </a:r>
            <a:r>
              <a:rPr lang="en-US" dirty="0" err="1"/>
              <a:t>Lamport</a:t>
            </a:r>
            <a:r>
              <a:rPr lang="en-US" dirty="0"/>
              <a:t> says: In a distributed system, it is sometimes impossible to say that one of two events occurred first. </a:t>
            </a:r>
          </a:p>
          <a:p>
            <a:r>
              <a:rPr lang="en-US" dirty="0"/>
              <a:t>The relation "happened before" is therefore only a partial ordering of the events in the system.</a:t>
            </a:r>
          </a:p>
          <a:p>
            <a:endParaRPr lang="en-US" dirty="0"/>
          </a:p>
          <a:p>
            <a:r>
              <a:rPr lang="en-US" dirty="0"/>
              <a:t>In other words, we cannot have a notion of a global state without specifying who the observer is and what events are observable.</a:t>
            </a:r>
          </a:p>
          <a:p>
            <a:r>
              <a:rPr lang="en-US" dirty="0"/>
              <a:t>After we define the observers, the events, and the happened before relation, we can make statements that hold </a:t>
            </a:r>
            <a:r>
              <a:rPr lang="en-US" dirty="0" err="1"/>
              <a:t>w.r.t</a:t>
            </a:r>
            <a:r>
              <a:rPr lang="en-US" dirty="0"/>
              <a:t>. all observers in the system.</a:t>
            </a:r>
          </a:p>
          <a:p>
            <a:r>
              <a:rPr lang="en-US" dirty="0"/>
              <a:t>This is rooted in special relativity. While all observers might disagree about the time and the space where certain events happen. They agree with the causality of events.</a:t>
            </a:r>
          </a:p>
          <a:p>
            <a:r>
              <a:rPr lang="en-US" dirty="0"/>
              <a:t>More specifically, the spacetime interval is preserved.</a:t>
            </a:r>
          </a:p>
          <a:p>
            <a:endParaRPr lang="en-US" dirty="0"/>
          </a:p>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7</a:t>
            </a:fld>
            <a:endParaRPr lang="en-US"/>
          </a:p>
        </p:txBody>
      </p:sp>
    </p:spTree>
    <p:extLst>
      <p:ext uri="{BB962C8B-B14F-4D97-AF65-F5344CB8AC3E}">
        <p14:creationId xmlns:p14="http://schemas.microsoft.com/office/powerpoint/2010/main" val="24709748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given that the events in the system are partially ordered under the definition of “happened before”,</a:t>
            </a:r>
          </a:p>
          <a:p>
            <a:r>
              <a:rPr lang="en-US" dirty="0"/>
              <a:t>How do we totally order events in the system? Intuitively, how do we define a common notion of “time” between the processes?</a:t>
            </a:r>
          </a:p>
          <a:p>
            <a:endParaRPr lang="en-US" dirty="0"/>
          </a:p>
          <a:p>
            <a:r>
              <a:rPr lang="en-US" dirty="0"/>
              <a:t>Determining a total order in a distributed system is very useful.</a:t>
            </a:r>
          </a:p>
          <a:p>
            <a:r>
              <a:rPr lang="en-US" dirty="0"/>
              <a:t>Things like distributed database relies on a mechanism to determine the order of queries.</a:t>
            </a:r>
          </a:p>
          <a:p>
            <a:endParaRPr lang="en-US" dirty="0"/>
          </a:p>
          <a:p>
            <a:r>
              <a:rPr lang="en-US" dirty="0"/>
              <a:t>To achieve this goal, </a:t>
            </a:r>
            <a:r>
              <a:rPr lang="en-US" dirty="0" err="1"/>
              <a:t>Lamport</a:t>
            </a:r>
            <a:r>
              <a:rPr lang="en-US" dirty="0"/>
              <a:t> introduces logical clocks.</a:t>
            </a:r>
          </a:p>
          <a:p>
            <a:endParaRPr lang="en-US" dirty="0"/>
          </a:p>
          <a:p>
            <a:r>
              <a:rPr lang="en-US" dirty="0"/>
              <a:t>A valid logical clocks satisfies the clock condition, which says if event a happens before event b, then the logical time when a happened is less than the logical time when b happened.</a:t>
            </a:r>
          </a:p>
          <a:p>
            <a:endParaRPr lang="en-US" dirty="0"/>
          </a:p>
          <a:p>
            <a:r>
              <a:rPr lang="en-US" dirty="0"/>
              <a:t>The clock condition is satisfied when the following conditions hold.</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can see that we can use logical clocks to define a total order of events. If C(a) &lt; C(b), then a -&gt; b. If C(a) = C(b), we can use an arbitrary order to break the ties. For example, we can define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Process P to precede Q and Q precede R when the logical time values are equal.</a:t>
            </a:r>
          </a:p>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8</a:t>
            </a:fld>
            <a:endParaRPr lang="en-US"/>
          </a:p>
        </p:txBody>
      </p:sp>
    </p:spTree>
    <p:extLst>
      <p:ext uri="{BB962C8B-B14F-4D97-AF65-F5344CB8AC3E}">
        <p14:creationId xmlns:p14="http://schemas.microsoft.com/office/powerpoint/2010/main" val="21830963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883AF54-8B7C-CD46-B8D8-5B5351F3FA77}" type="slidenum">
              <a:rPr lang="en-US" smtClean="0"/>
              <a:t>9</a:t>
            </a:fld>
            <a:endParaRPr lang="en-US"/>
          </a:p>
        </p:txBody>
      </p:sp>
    </p:spTree>
    <p:extLst>
      <p:ext uri="{BB962C8B-B14F-4D97-AF65-F5344CB8AC3E}">
        <p14:creationId xmlns:p14="http://schemas.microsoft.com/office/powerpoint/2010/main" val="5593762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BEDAE3-F964-C14A-AE01-3532C727815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CA532B8-BC92-1C41-9BA5-59585D7E57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F0A209F-2F01-B342-BEC2-E074C2CD773C}"/>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5" name="Footer Placeholder 4">
            <a:extLst>
              <a:ext uri="{FF2B5EF4-FFF2-40B4-BE49-F238E27FC236}">
                <a16:creationId xmlns:a16="http://schemas.microsoft.com/office/drawing/2014/main" id="{C2E96F48-5D66-D54D-B64C-9BAC0F823A6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07934F-373C-9A44-A929-FE50F89D5A43}"/>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40467857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275F1F-47A2-0243-9FD8-73EAB18F30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D138021-24BB-7946-B1A0-0C7D58B0ECBA}"/>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930420-0E90-CC4D-8D4D-B60C23CF8489}"/>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5" name="Footer Placeholder 4">
            <a:extLst>
              <a:ext uri="{FF2B5EF4-FFF2-40B4-BE49-F238E27FC236}">
                <a16:creationId xmlns:a16="http://schemas.microsoft.com/office/drawing/2014/main" id="{382F7142-E5DD-3544-A503-01EFB51C9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BC108F-79CD-3A4B-B773-B22BC330D943}"/>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30206587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AB21D65-5DA1-5240-BDEC-39259EBEAB0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5D5CC43-D174-2C44-9636-77106791102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70BA3B-5B1B-5945-B33E-4EA50D37AE12}"/>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5" name="Footer Placeholder 4">
            <a:extLst>
              <a:ext uri="{FF2B5EF4-FFF2-40B4-BE49-F238E27FC236}">
                <a16:creationId xmlns:a16="http://schemas.microsoft.com/office/drawing/2014/main" id="{B224D528-A283-904B-8926-08B2D0666C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26E1A3-114E-6148-B8D1-CBD2EA44209F}"/>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1496328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CE171-ECDE-ED46-9770-F1BEEDEA51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64052F3-D577-584E-9A04-64C019A787B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53AB85-1A37-2343-9681-2F2285532304}"/>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5" name="Footer Placeholder 4">
            <a:extLst>
              <a:ext uri="{FF2B5EF4-FFF2-40B4-BE49-F238E27FC236}">
                <a16:creationId xmlns:a16="http://schemas.microsoft.com/office/drawing/2014/main" id="{13E353BF-B1F0-CB4E-85A3-934D568881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9EB833-28BE-2C42-B574-44470DB913CE}"/>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4551589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61F58-BCDD-CF4E-B597-4F572296D7F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9D9DAF-D35E-5B4A-8995-EBF4847B2B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D6E1550-E482-484A-A9E0-27F219FF4922}"/>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5" name="Footer Placeholder 4">
            <a:extLst>
              <a:ext uri="{FF2B5EF4-FFF2-40B4-BE49-F238E27FC236}">
                <a16:creationId xmlns:a16="http://schemas.microsoft.com/office/drawing/2014/main" id="{E6243185-8115-7743-BE9C-55E26768550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A431E8-8081-8B40-9FF0-1006C907C01B}"/>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29184474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F8ECE-EADA-A547-8A67-F7A4BFD89A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35E4BC-B5CC-0E44-85FC-6F6DC2BF8D9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7173364-BEA9-694B-9EDE-E620D9BB3D9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49DA06-AA02-724C-80C2-232DFEE9EE5D}"/>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6" name="Footer Placeholder 5">
            <a:extLst>
              <a:ext uri="{FF2B5EF4-FFF2-40B4-BE49-F238E27FC236}">
                <a16:creationId xmlns:a16="http://schemas.microsoft.com/office/drawing/2014/main" id="{E3B83509-AB90-C94E-8009-5FD162BB2F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DCD5FAA-4A3A-1845-BCE4-54BFBB096EF6}"/>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16080245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1DD55-D05E-FE40-B25D-66252A070DB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461AE76-ACB5-2A43-81CA-317E90192E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A26C334-5048-5147-8131-B755EE03BEE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57144CA-B3DB-A74C-8F5E-3C32A2148C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3F58B23-6B5E-7049-9BF2-66D4139F306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BB23E5D-A232-7144-8216-66F0939D66CB}"/>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8" name="Footer Placeholder 7">
            <a:extLst>
              <a:ext uri="{FF2B5EF4-FFF2-40B4-BE49-F238E27FC236}">
                <a16:creationId xmlns:a16="http://schemas.microsoft.com/office/drawing/2014/main" id="{7A3B669E-8D77-2943-8B86-9FC729040CC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3019E83-A70F-5648-9FF4-D2A39C85F57B}"/>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1587049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99A87-4346-DA4E-ABDB-37E7DBA1192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FD39B0A-B46F-5C45-A7EF-37CF3EF706A2}"/>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4" name="Footer Placeholder 3">
            <a:extLst>
              <a:ext uri="{FF2B5EF4-FFF2-40B4-BE49-F238E27FC236}">
                <a16:creationId xmlns:a16="http://schemas.microsoft.com/office/drawing/2014/main" id="{34F85D14-5384-7C40-A3F1-BF2C4723A75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6DFE80F-DBB1-9443-BE58-CCB28BF75896}"/>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14435774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62D2248-3827-0A4D-8C49-445EC113A890}"/>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3" name="Footer Placeholder 2">
            <a:extLst>
              <a:ext uri="{FF2B5EF4-FFF2-40B4-BE49-F238E27FC236}">
                <a16:creationId xmlns:a16="http://schemas.microsoft.com/office/drawing/2014/main" id="{E3C7CE64-7DBA-7348-9B9E-6E0F3F91661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9570EC-A8CD-A846-BD30-20130ABE888C}"/>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3282673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4980A8-8F1D-C946-839D-1B0C5F21E96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49B715-3AA6-9944-9A77-408CC37031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E41D895-AFDB-F245-BA94-1F588542EC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5BF9526-8903-064B-889B-DBB8A61CBD11}"/>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6" name="Footer Placeholder 5">
            <a:extLst>
              <a:ext uri="{FF2B5EF4-FFF2-40B4-BE49-F238E27FC236}">
                <a16:creationId xmlns:a16="http://schemas.microsoft.com/office/drawing/2014/main" id="{DF8CDEF8-E8AF-E845-9A61-58ACE5D439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21F5A5-9487-EC4B-B3DE-50F37DD4830B}"/>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40350328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F98D3B-6C4D-DF43-8089-4F6B7A277EE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297E01A-3D28-1F4D-B941-B4565F4FFAC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784CCF08-CAD1-8245-9FE4-D32FBA93AFC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DF048E2-4F36-644D-9079-A6C9BD6F2344}"/>
              </a:ext>
            </a:extLst>
          </p:cNvPr>
          <p:cNvSpPr>
            <a:spLocks noGrp="1"/>
          </p:cNvSpPr>
          <p:nvPr>
            <p:ph type="dt" sz="half" idx="10"/>
          </p:nvPr>
        </p:nvSpPr>
        <p:spPr/>
        <p:txBody>
          <a:bodyPr/>
          <a:lstStyle/>
          <a:p>
            <a:fld id="{4E2F262E-5819-C843-B13B-1F2CBEFADCEE}" type="datetimeFigureOut">
              <a:rPr lang="en-US" smtClean="0"/>
              <a:t>6/8/21</a:t>
            </a:fld>
            <a:endParaRPr lang="en-US"/>
          </a:p>
        </p:txBody>
      </p:sp>
      <p:sp>
        <p:nvSpPr>
          <p:cNvPr id="6" name="Footer Placeholder 5">
            <a:extLst>
              <a:ext uri="{FF2B5EF4-FFF2-40B4-BE49-F238E27FC236}">
                <a16:creationId xmlns:a16="http://schemas.microsoft.com/office/drawing/2014/main" id="{EB9A0489-7217-B848-9F34-27BF85D898B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3BD859-6B78-1248-9130-FB3C310B9904}"/>
              </a:ext>
            </a:extLst>
          </p:cNvPr>
          <p:cNvSpPr>
            <a:spLocks noGrp="1"/>
          </p:cNvSpPr>
          <p:nvPr>
            <p:ph type="sldNum" sz="quarter" idx="12"/>
          </p:nvPr>
        </p:nvSpPr>
        <p:spPr/>
        <p:txBody>
          <a:bodyPr/>
          <a:lstStyle/>
          <a:p>
            <a:fld id="{B90A7BCD-5370-6642-9916-2BBF5E5C6523}" type="slidenum">
              <a:rPr lang="en-US" smtClean="0"/>
              <a:t>‹#›</a:t>
            </a:fld>
            <a:endParaRPr lang="en-US"/>
          </a:p>
        </p:txBody>
      </p:sp>
    </p:spTree>
    <p:extLst>
      <p:ext uri="{BB962C8B-B14F-4D97-AF65-F5344CB8AC3E}">
        <p14:creationId xmlns:p14="http://schemas.microsoft.com/office/powerpoint/2010/main" val="2785882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17BA3F-CDAE-6D4D-9562-3132905F9B3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A85F21A-C5DA-3E4F-A858-FBDF5B6EC7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ADA7CD-9769-8B49-A7BA-5405BD9ABC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2F262E-5819-C843-B13B-1F2CBEFADCEE}" type="datetimeFigureOut">
              <a:rPr lang="en-US" smtClean="0"/>
              <a:t>6/8/21</a:t>
            </a:fld>
            <a:endParaRPr lang="en-US"/>
          </a:p>
        </p:txBody>
      </p:sp>
      <p:sp>
        <p:nvSpPr>
          <p:cNvPr id="5" name="Footer Placeholder 4">
            <a:extLst>
              <a:ext uri="{FF2B5EF4-FFF2-40B4-BE49-F238E27FC236}">
                <a16:creationId xmlns:a16="http://schemas.microsoft.com/office/drawing/2014/main" id="{53EF34BF-E2AA-4B4F-800C-7CD3D8ADD4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8A12B7F-F1F8-5240-ADC1-959E82B099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90A7BCD-5370-6642-9916-2BBF5E5C6523}" type="slidenum">
              <a:rPr lang="en-US" smtClean="0"/>
              <a:t>‹#›</a:t>
            </a:fld>
            <a:endParaRPr lang="en-US"/>
          </a:p>
        </p:txBody>
      </p:sp>
    </p:spTree>
    <p:extLst>
      <p:ext uri="{BB962C8B-B14F-4D97-AF65-F5344CB8AC3E}">
        <p14:creationId xmlns:p14="http://schemas.microsoft.com/office/powerpoint/2010/main" val="23462154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jp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tiff"/></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326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1524000" y="1183423"/>
            <a:ext cx="9144000" cy="2110762"/>
          </a:xfrm>
        </p:spPr>
        <p:txBody>
          <a:bodyPr>
            <a:normAutofit/>
          </a:bodyPr>
          <a:lstStyle/>
          <a:p>
            <a:r>
              <a:rPr lang="en-US" sz="4400" dirty="0">
                <a:solidFill>
                  <a:schemeClr val="bg1">
                    <a:lumMod val="95000"/>
                  </a:schemeClr>
                </a:solidFill>
              </a:rPr>
              <a:t>Multi-Observer Verification</a:t>
            </a:r>
          </a:p>
        </p:txBody>
      </p:sp>
      <p:sp>
        <p:nvSpPr>
          <p:cNvPr id="3" name="Subtitle 2">
            <a:extLst>
              <a:ext uri="{FF2B5EF4-FFF2-40B4-BE49-F238E27FC236}">
                <a16:creationId xmlns:a16="http://schemas.microsoft.com/office/drawing/2014/main" id="{A6ABD157-DBA7-6844-B50F-A74B74D50344}"/>
              </a:ext>
            </a:extLst>
          </p:cNvPr>
          <p:cNvSpPr>
            <a:spLocks noGrp="1"/>
          </p:cNvSpPr>
          <p:nvPr>
            <p:ph type="subTitle" idx="1"/>
          </p:nvPr>
        </p:nvSpPr>
        <p:spPr>
          <a:xfrm>
            <a:off x="1524000" y="3892423"/>
            <a:ext cx="9144000" cy="1223703"/>
          </a:xfrm>
        </p:spPr>
        <p:txBody>
          <a:bodyPr/>
          <a:lstStyle/>
          <a:p>
            <a:r>
              <a:rPr lang="en-US" dirty="0">
                <a:solidFill>
                  <a:schemeClr val="bg1">
                    <a:lumMod val="95000"/>
                  </a:schemeClr>
                </a:solidFill>
              </a:rPr>
              <a:t>Shaokai Lin</a:t>
            </a:r>
          </a:p>
          <a:p>
            <a:r>
              <a:rPr lang="en-US" dirty="0">
                <a:solidFill>
                  <a:schemeClr val="bg1">
                    <a:lumMod val="95000"/>
                  </a:schemeClr>
                </a:solidFill>
              </a:rPr>
              <a:t>Last Updated: 06/08/2021</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02049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5216769" cy="6858001"/>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388EFA81-1759-5142-BB7B-77E4BE5D014C}"/>
              </a:ext>
            </a:extLst>
          </p:cNvPr>
          <p:cNvSpPr txBox="1"/>
          <p:nvPr/>
        </p:nvSpPr>
        <p:spPr>
          <a:xfrm>
            <a:off x="906251" y="3167390"/>
            <a:ext cx="3404266" cy="523220"/>
          </a:xfrm>
          <a:prstGeom prst="rect">
            <a:avLst/>
          </a:prstGeom>
          <a:noFill/>
        </p:spPr>
        <p:txBody>
          <a:bodyPr wrap="square" rtlCol="0">
            <a:spAutoFit/>
          </a:bodyPr>
          <a:lstStyle/>
          <a:p>
            <a:r>
              <a:rPr lang="en-US" sz="2800" dirty="0">
                <a:solidFill>
                  <a:schemeClr val="bg1">
                    <a:lumMod val="95000"/>
                  </a:schemeClr>
                </a:solidFill>
              </a:rPr>
              <a:t>Reactors as observers</a:t>
            </a:r>
          </a:p>
        </p:txBody>
      </p:sp>
      <p:grpSp>
        <p:nvGrpSpPr>
          <p:cNvPr id="8" name="Group 7">
            <a:extLst>
              <a:ext uri="{FF2B5EF4-FFF2-40B4-BE49-F238E27FC236}">
                <a16:creationId xmlns:a16="http://schemas.microsoft.com/office/drawing/2014/main" id="{2AB0E828-8142-BF4E-8E81-62903177783B}"/>
              </a:ext>
            </a:extLst>
          </p:cNvPr>
          <p:cNvGrpSpPr/>
          <p:nvPr/>
        </p:nvGrpSpPr>
        <p:grpSpPr>
          <a:xfrm>
            <a:off x="8713879" y="2000323"/>
            <a:ext cx="2133600" cy="3364089"/>
            <a:chOff x="1648179" y="1896533"/>
            <a:chExt cx="2133600" cy="3364089"/>
          </a:xfrm>
        </p:grpSpPr>
        <p:sp>
          <p:nvSpPr>
            <p:cNvPr id="9" name="Parallelogram 8">
              <a:extLst>
                <a:ext uri="{FF2B5EF4-FFF2-40B4-BE49-F238E27FC236}">
                  <a16:creationId xmlns:a16="http://schemas.microsoft.com/office/drawing/2014/main" id="{AD27950B-14BE-064C-8031-D3A6140355C2}"/>
                </a:ext>
              </a:extLst>
            </p:cNvPr>
            <p:cNvSpPr/>
            <p:nvPr/>
          </p:nvSpPr>
          <p:spPr>
            <a:xfrm flipH="1">
              <a:off x="1885244" y="2167467"/>
              <a:ext cx="1659466" cy="338666"/>
            </a:xfrm>
            <a:prstGeom prst="parallelogram">
              <a:avLst>
                <a:gd name="adj" fmla="val 93365"/>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Reactors</a:t>
              </a:r>
            </a:p>
          </p:txBody>
        </p:sp>
        <p:sp>
          <p:nvSpPr>
            <p:cNvPr id="10" name="Parallelogram 9">
              <a:extLst>
                <a:ext uri="{FF2B5EF4-FFF2-40B4-BE49-F238E27FC236}">
                  <a16:creationId xmlns:a16="http://schemas.microsoft.com/office/drawing/2014/main" id="{8097A6C0-213E-934D-9D44-5FC198BE0D72}"/>
                </a:ext>
              </a:extLst>
            </p:cNvPr>
            <p:cNvSpPr/>
            <p:nvPr/>
          </p:nvSpPr>
          <p:spPr>
            <a:xfrm flipH="1">
              <a:off x="1885244" y="2590801"/>
              <a:ext cx="1659466" cy="338666"/>
            </a:xfrm>
            <a:prstGeom prst="parallelogram">
              <a:avLst>
                <a:gd name="adj" fmla="val 93365"/>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a:t>
              </a:r>
            </a:p>
          </p:txBody>
        </p:sp>
        <p:sp>
          <p:nvSpPr>
            <p:cNvPr id="11" name="Parallelogram 10">
              <a:extLst>
                <a:ext uri="{FF2B5EF4-FFF2-40B4-BE49-F238E27FC236}">
                  <a16:creationId xmlns:a16="http://schemas.microsoft.com/office/drawing/2014/main" id="{AB15FCEA-AE03-ED42-9100-2AEF3F1F635B}"/>
                </a:ext>
              </a:extLst>
            </p:cNvPr>
            <p:cNvSpPr/>
            <p:nvPr/>
          </p:nvSpPr>
          <p:spPr>
            <a:xfrm flipH="1">
              <a:off x="1885244" y="3014135"/>
              <a:ext cx="1659466" cy="338666"/>
            </a:xfrm>
            <a:prstGeom prst="parallelogram">
              <a:avLst>
                <a:gd name="adj" fmla="val 93365"/>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Instr.</a:t>
              </a:r>
            </a:p>
          </p:txBody>
        </p:sp>
        <p:sp>
          <p:nvSpPr>
            <p:cNvPr id="12" name="Parallelogram 11">
              <a:extLst>
                <a:ext uri="{FF2B5EF4-FFF2-40B4-BE49-F238E27FC236}">
                  <a16:creationId xmlns:a16="http://schemas.microsoft.com/office/drawing/2014/main" id="{BF454120-E12B-634D-B19B-4897505F4BCE}"/>
                </a:ext>
              </a:extLst>
            </p:cNvPr>
            <p:cNvSpPr/>
            <p:nvPr/>
          </p:nvSpPr>
          <p:spPr>
            <a:xfrm flipH="1">
              <a:off x="1885242" y="3855163"/>
              <a:ext cx="1659467" cy="338666"/>
            </a:xfrm>
            <a:prstGeom prst="parallelogram">
              <a:avLst>
                <a:gd name="adj" fmla="val 93365"/>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Transistors</a:t>
              </a:r>
            </a:p>
          </p:txBody>
        </p:sp>
        <p:sp>
          <p:nvSpPr>
            <p:cNvPr id="13" name="Parallelogram 12">
              <a:extLst>
                <a:ext uri="{FF2B5EF4-FFF2-40B4-BE49-F238E27FC236}">
                  <a16:creationId xmlns:a16="http://schemas.microsoft.com/office/drawing/2014/main" id="{B7756B59-91F1-CA4E-92F1-11FAAC41BC03}"/>
                </a:ext>
              </a:extLst>
            </p:cNvPr>
            <p:cNvSpPr/>
            <p:nvPr/>
          </p:nvSpPr>
          <p:spPr>
            <a:xfrm flipH="1">
              <a:off x="1885242" y="4275677"/>
              <a:ext cx="1659467" cy="338666"/>
            </a:xfrm>
            <a:prstGeom prst="parallelogram">
              <a:avLst>
                <a:gd name="adj" fmla="val 93365"/>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Electrons</a:t>
              </a:r>
            </a:p>
          </p:txBody>
        </p:sp>
        <p:sp>
          <p:nvSpPr>
            <p:cNvPr id="14" name="Parallelogram 13">
              <a:extLst>
                <a:ext uri="{FF2B5EF4-FFF2-40B4-BE49-F238E27FC236}">
                  <a16:creationId xmlns:a16="http://schemas.microsoft.com/office/drawing/2014/main" id="{A7228AD0-DF5E-0943-B60E-77005A329E3A}"/>
                </a:ext>
              </a:extLst>
            </p:cNvPr>
            <p:cNvSpPr/>
            <p:nvPr/>
          </p:nvSpPr>
          <p:spPr>
            <a:xfrm flipH="1">
              <a:off x="1885242" y="3434649"/>
              <a:ext cx="1659466" cy="338666"/>
            </a:xfrm>
            <a:prstGeom prst="parallelogram">
              <a:avLst>
                <a:gd name="adj" fmla="val 93365"/>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Gates</a:t>
              </a:r>
            </a:p>
          </p:txBody>
        </p:sp>
        <p:sp>
          <p:nvSpPr>
            <p:cNvPr id="15" name="Parallelogram 14">
              <a:extLst>
                <a:ext uri="{FF2B5EF4-FFF2-40B4-BE49-F238E27FC236}">
                  <a16:creationId xmlns:a16="http://schemas.microsoft.com/office/drawing/2014/main" id="{AF7BB2B2-7E5C-BF4D-9DC3-C76EE7D7E088}"/>
                </a:ext>
              </a:extLst>
            </p:cNvPr>
            <p:cNvSpPr/>
            <p:nvPr/>
          </p:nvSpPr>
          <p:spPr>
            <a:xfrm flipH="1">
              <a:off x="1885240" y="4696191"/>
              <a:ext cx="1659467" cy="338653"/>
            </a:xfrm>
            <a:prstGeom prst="parallelogram">
              <a:avLst>
                <a:gd name="adj" fmla="val 93365"/>
              </a:avLst>
            </a:prstGeom>
            <a:solidFill>
              <a:schemeClr val="accent1">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Physical</a:t>
              </a:r>
            </a:p>
          </p:txBody>
        </p:sp>
        <p:sp>
          <p:nvSpPr>
            <p:cNvPr id="16" name="Rectangle 15">
              <a:extLst>
                <a:ext uri="{FF2B5EF4-FFF2-40B4-BE49-F238E27FC236}">
                  <a16:creationId xmlns:a16="http://schemas.microsoft.com/office/drawing/2014/main" id="{313259EE-C332-C44B-9024-A00DC463BC10}"/>
                </a:ext>
              </a:extLst>
            </p:cNvPr>
            <p:cNvSpPr/>
            <p:nvPr/>
          </p:nvSpPr>
          <p:spPr>
            <a:xfrm>
              <a:off x="1648179" y="1896533"/>
              <a:ext cx="2133600" cy="336408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7" name="Picture 16">
            <a:extLst>
              <a:ext uri="{FF2B5EF4-FFF2-40B4-BE49-F238E27FC236}">
                <a16:creationId xmlns:a16="http://schemas.microsoft.com/office/drawing/2014/main" id="{38CA2E07-9FE4-B841-9C32-B9A939B4A7FC}"/>
              </a:ext>
            </a:extLst>
          </p:cNvPr>
          <p:cNvPicPr>
            <a:picLocks noChangeAspect="1"/>
          </p:cNvPicPr>
          <p:nvPr/>
        </p:nvPicPr>
        <p:blipFill>
          <a:blip r:embed="rId3"/>
          <a:stretch>
            <a:fillRect/>
          </a:stretch>
        </p:blipFill>
        <p:spPr>
          <a:xfrm>
            <a:off x="6929378" y="2013267"/>
            <a:ext cx="1040923" cy="854525"/>
          </a:xfrm>
          <a:prstGeom prst="rect">
            <a:avLst/>
          </a:prstGeom>
        </p:spPr>
      </p:pic>
      <p:pic>
        <p:nvPicPr>
          <p:cNvPr id="18" name="Picture 17">
            <a:extLst>
              <a:ext uri="{FF2B5EF4-FFF2-40B4-BE49-F238E27FC236}">
                <a16:creationId xmlns:a16="http://schemas.microsoft.com/office/drawing/2014/main" id="{129F7328-F4C0-C54A-96E9-9D29E3BC9561}"/>
              </a:ext>
            </a:extLst>
          </p:cNvPr>
          <p:cNvPicPr>
            <a:picLocks noChangeAspect="1"/>
          </p:cNvPicPr>
          <p:nvPr/>
        </p:nvPicPr>
        <p:blipFill>
          <a:blip r:embed="rId3"/>
          <a:stretch>
            <a:fillRect/>
          </a:stretch>
        </p:blipFill>
        <p:spPr>
          <a:xfrm>
            <a:off x="6929378" y="3141419"/>
            <a:ext cx="1040923" cy="854525"/>
          </a:xfrm>
          <a:prstGeom prst="rect">
            <a:avLst/>
          </a:prstGeom>
        </p:spPr>
      </p:pic>
      <p:pic>
        <p:nvPicPr>
          <p:cNvPr id="19" name="Picture 18">
            <a:extLst>
              <a:ext uri="{FF2B5EF4-FFF2-40B4-BE49-F238E27FC236}">
                <a16:creationId xmlns:a16="http://schemas.microsoft.com/office/drawing/2014/main" id="{AED76AF2-36E2-8545-9EEF-086A3748D8D6}"/>
              </a:ext>
            </a:extLst>
          </p:cNvPr>
          <p:cNvPicPr>
            <a:picLocks noChangeAspect="1"/>
          </p:cNvPicPr>
          <p:nvPr/>
        </p:nvPicPr>
        <p:blipFill>
          <a:blip r:embed="rId3"/>
          <a:stretch>
            <a:fillRect/>
          </a:stretch>
        </p:blipFill>
        <p:spPr>
          <a:xfrm>
            <a:off x="6929377" y="4473440"/>
            <a:ext cx="1040923" cy="854525"/>
          </a:xfrm>
          <a:prstGeom prst="rect">
            <a:avLst/>
          </a:prstGeom>
        </p:spPr>
      </p:pic>
      <p:cxnSp>
        <p:nvCxnSpPr>
          <p:cNvPr id="20" name="Straight Arrow Connector 19">
            <a:extLst>
              <a:ext uri="{FF2B5EF4-FFF2-40B4-BE49-F238E27FC236}">
                <a16:creationId xmlns:a16="http://schemas.microsoft.com/office/drawing/2014/main" id="{1EB19244-9275-6649-9F76-55335E2365BC}"/>
              </a:ext>
            </a:extLst>
          </p:cNvPr>
          <p:cNvCxnSpPr>
            <a:cxnSpLocks/>
          </p:cNvCxnSpPr>
          <p:nvPr/>
        </p:nvCxnSpPr>
        <p:spPr>
          <a:xfrm>
            <a:off x="8065477" y="2440590"/>
            <a:ext cx="8854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9AADBCF8-DC3A-384F-AA6F-F4E385ACD1C4}"/>
              </a:ext>
            </a:extLst>
          </p:cNvPr>
          <p:cNvCxnSpPr>
            <a:cxnSpLocks/>
          </p:cNvCxnSpPr>
          <p:nvPr/>
        </p:nvCxnSpPr>
        <p:spPr>
          <a:xfrm flipV="1">
            <a:off x="8065477" y="2609923"/>
            <a:ext cx="885463" cy="8864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46DA93B8-DF6C-FA42-89FD-6E064AC78DF1}"/>
              </a:ext>
            </a:extLst>
          </p:cNvPr>
          <p:cNvCxnSpPr>
            <a:cxnSpLocks/>
          </p:cNvCxnSpPr>
          <p:nvPr/>
        </p:nvCxnSpPr>
        <p:spPr>
          <a:xfrm flipV="1">
            <a:off x="8065477" y="2609923"/>
            <a:ext cx="1043354" cy="229077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F077795B-24DE-8E44-AAEE-7B398AE3048C}"/>
              </a:ext>
            </a:extLst>
          </p:cNvPr>
          <p:cNvPicPr>
            <a:picLocks noChangeAspect="1"/>
          </p:cNvPicPr>
          <p:nvPr/>
        </p:nvPicPr>
        <p:blipFill>
          <a:blip r:embed="rId4"/>
          <a:stretch>
            <a:fillRect/>
          </a:stretch>
        </p:blipFill>
        <p:spPr>
          <a:xfrm>
            <a:off x="6149910" y="2074807"/>
            <a:ext cx="723094" cy="723094"/>
          </a:xfrm>
          <a:prstGeom prst="rect">
            <a:avLst/>
          </a:prstGeom>
        </p:spPr>
      </p:pic>
      <p:pic>
        <p:nvPicPr>
          <p:cNvPr id="24" name="Picture 23">
            <a:extLst>
              <a:ext uri="{FF2B5EF4-FFF2-40B4-BE49-F238E27FC236}">
                <a16:creationId xmlns:a16="http://schemas.microsoft.com/office/drawing/2014/main" id="{B1831EA1-F913-8049-B544-9DC0A7D4C25F}"/>
              </a:ext>
            </a:extLst>
          </p:cNvPr>
          <p:cNvPicPr>
            <a:picLocks noChangeAspect="1"/>
          </p:cNvPicPr>
          <p:nvPr/>
        </p:nvPicPr>
        <p:blipFill>
          <a:blip r:embed="rId4"/>
          <a:stretch>
            <a:fillRect/>
          </a:stretch>
        </p:blipFill>
        <p:spPr>
          <a:xfrm>
            <a:off x="6149910" y="3207134"/>
            <a:ext cx="723094" cy="723094"/>
          </a:xfrm>
          <a:prstGeom prst="rect">
            <a:avLst/>
          </a:prstGeom>
        </p:spPr>
      </p:pic>
      <p:pic>
        <p:nvPicPr>
          <p:cNvPr id="25" name="Picture 24">
            <a:extLst>
              <a:ext uri="{FF2B5EF4-FFF2-40B4-BE49-F238E27FC236}">
                <a16:creationId xmlns:a16="http://schemas.microsoft.com/office/drawing/2014/main" id="{89CA3030-7F3E-5344-B76C-10207CFFA9B0}"/>
              </a:ext>
            </a:extLst>
          </p:cNvPr>
          <p:cNvPicPr>
            <a:picLocks noChangeAspect="1"/>
          </p:cNvPicPr>
          <p:nvPr/>
        </p:nvPicPr>
        <p:blipFill>
          <a:blip r:embed="rId4"/>
          <a:stretch>
            <a:fillRect/>
          </a:stretch>
        </p:blipFill>
        <p:spPr>
          <a:xfrm>
            <a:off x="6149910" y="4539155"/>
            <a:ext cx="723094" cy="723094"/>
          </a:xfrm>
          <a:prstGeom prst="rect">
            <a:avLst/>
          </a:prstGeom>
        </p:spPr>
      </p:pic>
    </p:spTree>
    <p:extLst>
      <p:ext uri="{BB962C8B-B14F-4D97-AF65-F5344CB8AC3E}">
        <p14:creationId xmlns:p14="http://schemas.microsoft.com/office/powerpoint/2010/main" val="1887280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Reaction Graph and Reaction Precedence</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14DD342-F427-4C4E-B503-4EE866F73F47}"/>
              </a:ext>
            </a:extLst>
          </p:cNvPr>
          <p:cNvSpPr txBox="1"/>
          <p:nvPr/>
        </p:nvSpPr>
        <p:spPr>
          <a:xfrm>
            <a:off x="554683" y="1956384"/>
            <a:ext cx="4328623" cy="4247317"/>
          </a:xfrm>
          <a:prstGeom prst="rect">
            <a:avLst/>
          </a:prstGeom>
          <a:noFill/>
        </p:spPr>
        <p:txBody>
          <a:bodyPr wrap="square" rtlCol="0">
            <a:spAutoFit/>
          </a:bodyPr>
          <a:lstStyle/>
          <a:p>
            <a:r>
              <a:rPr lang="en-US" dirty="0"/>
              <a:t>To define the causal relations at a particular logical instant, we can define the “reaction precedence” relation using a reaction graph.</a:t>
            </a:r>
          </a:p>
          <a:p>
            <a:endParaRPr lang="en-US" dirty="0"/>
          </a:p>
          <a:p>
            <a:r>
              <a:rPr lang="en-US" dirty="0"/>
              <a:t>In a reaction graph:</a:t>
            </a:r>
          </a:p>
          <a:p>
            <a:pPr marL="342900" indent="-342900">
              <a:buAutoNum type="arabicPeriod"/>
            </a:pPr>
            <a:r>
              <a:rPr lang="en-US" dirty="0"/>
              <a:t>Reactions are nodes.</a:t>
            </a:r>
          </a:p>
          <a:p>
            <a:pPr marL="342900" indent="-342900">
              <a:buAutoNum type="arabicPeriod"/>
            </a:pPr>
            <a:r>
              <a:rPr lang="en-US" dirty="0"/>
              <a:t>Edges indicate dependencies between reactions due to connections and reaction priority.</a:t>
            </a:r>
          </a:p>
          <a:p>
            <a:pPr marL="342900" indent="-342900">
              <a:buAutoNum type="arabicPeriod"/>
            </a:pPr>
            <a:r>
              <a:rPr lang="en-US" dirty="0"/>
              <a:t>Acyclic (no causality loops)</a:t>
            </a:r>
          </a:p>
          <a:p>
            <a:pPr marL="342900" indent="-342900">
              <a:buAutoNum type="arabicPeriod"/>
            </a:pPr>
            <a:endParaRPr lang="en-US" dirty="0"/>
          </a:p>
          <a:p>
            <a:r>
              <a:rPr lang="en-US" dirty="0"/>
              <a:t>We can use the reaction graph to define a transitive relation, “reaction precedence.” </a:t>
            </a:r>
          </a:p>
          <a:p>
            <a:r>
              <a:rPr lang="en-US" dirty="0"/>
              <a:t>If there exists a path from node A to node B, then A precedes B in the reaction graph.</a:t>
            </a:r>
          </a:p>
        </p:txBody>
      </p:sp>
      <p:pic>
        <p:nvPicPr>
          <p:cNvPr id="7" name="Picture 6">
            <a:extLst>
              <a:ext uri="{FF2B5EF4-FFF2-40B4-BE49-F238E27FC236}">
                <a16:creationId xmlns:a16="http://schemas.microsoft.com/office/drawing/2014/main" id="{EB1A7373-50C6-294D-B399-FD1ACDACF0BA}"/>
              </a:ext>
            </a:extLst>
          </p:cNvPr>
          <p:cNvPicPr>
            <a:picLocks noChangeAspect="1"/>
          </p:cNvPicPr>
          <p:nvPr/>
        </p:nvPicPr>
        <p:blipFill>
          <a:blip r:embed="rId3"/>
          <a:stretch>
            <a:fillRect/>
          </a:stretch>
        </p:blipFill>
        <p:spPr>
          <a:xfrm>
            <a:off x="5263282" y="2602352"/>
            <a:ext cx="6142624" cy="1387044"/>
          </a:xfrm>
          <a:prstGeom prst="rect">
            <a:avLst/>
          </a:prstGeom>
        </p:spPr>
      </p:pic>
      <p:sp>
        <p:nvSpPr>
          <p:cNvPr id="8" name="Oval 7">
            <a:extLst>
              <a:ext uri="{FF2B5EF4-FFF2-40B4-BE49-F238E27FC236}">
                <a16:creationId xmlns:a16="http://schemas.microsoft.com/office/drawing/2014/main" id="{F14880F1-78FB-0048-934A-81A2DC2BE23A}"/>
              </a:ext>
            </a:extLst>
          </p:cNvPr>
          <p:cNvSpPr/>
          <p:nvPr/>
        </p:nvSpPr>
        <p:spPr>
          <a:xfrm>
            <a:off x="7197968" y="4360985"/>
            <a:ext cx="633047" cy="6213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L1</a:t>
            </a:r>
          </a:p>
        </p:txBody>
      </p:sp>
      <p:sp>
        <p:nvSpPr>
          <p:cNvPr id="9" name="Oval 8">
            <a:extLst>
              <a:ext uri="{FF2B5EF4-FFF2-40B4-BE49-F238E27FC236}">
                <a16:creationId xmlns:a16="http://schemas.microsoft.com/office/drawing/2014/main" id="{B8D2457A-6ED5-5044-8343-4F9D27B3CEEF}"/>
              </a:ext>
            </a:extLst>
          </p:cNvPr>
          <p:cNvSpPr/>
          <p:nvPr/>
        </p:nvSpPr>
        <p:spPr>
          <a:xfrm>
            <a:off x="5614974" y="4360985"/>
            <a:ext cx="633047" cy="6213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L2</a:t>
            </a:r>
          </a:p>
        </p:txBody>
      </p:sp>
      <p:cxnSp>
        <p:nvCxnSpPr>
          <p:cNvPr id="11" name="Straight Arrow Connector 10">
            <a:extLst>
              <a:ext uri="{FF2B5EF4-FFF2-40B4-BE49-F238E27FC236}">
                <a16:creationId xmlns:a16="http://schemas.microsoft.com/office/drawing/2014/main" id="{CE925A48-E1E9-8947-8445-B0CDE38B164A}"/>
              </a:ext>
            </a:extLst>
          </p:cNvPr>
          <p:cNvCxnSpPr>
            <a:cxnSpLocks/>
            <a:stCxn id="8" idx="2"/>
            <a:endCxn id="9" idx="6"/>
          </p:cNvCxnSpPr>
          <p:nvPr/>
        </p:nvCxnSpPr>
        <p:spPr>
          <a:xfrm flipH="1">
            <a:off x="6248021" y="4671647"/>
            <a:ext cx="949947" cy="0"/>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FB2EDAD0-2226-8847-B7F8-2F2900DBCF33}"/>
              </a:ext>
            </a:extLst>
          </p:cNvPr>
          <p:cNvSpPr/>
          <p:nvPr/>
        </p:nvSpPr>
        <p:spPr>
          <a:xfrm>
            <a:off x="8827476" y="4360983"/>
            <a:ext cx="633047" cy="6213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R2</a:t>
            </a:r>
          </a:p>
        </p:txBody>
      </p:sp>
      <p:cxnSp>
        <p:nvCxnSpPr>
          <p:cNvPr id="14" name="Straight Arrow Connector 13">
            <a:extLst>
              <a:ext uri="{FF2B5EF4-FFF2-40B4-BE49-F238E27FC236}">
                <a16:creationId xmlns:a16="http://schemas.microsoft.com/office/drawing/2014/main" id="{71F126D1-ADF7-A34C-B32D-FCF7DDE5DD9D}"/>
              </a:ext>
            </a:extLst>
          </p:cNvPr>
          <p:cNvCxnSpPr>
            <a:cxnSpLocks/>
            <a:stCxn id="8" idx="6"/>
            <a:endCxn id="12" idx="2"/>
          </p:cNvCxnSpPr>
          <p:nvPr/>
        </p:nvCxnSpPr>
        <p:spPr>
          <a:xfrm flipV="1">
            <a:off x="7831015" y="4671645"/>
            <a:ext cx="996461" cy="2"/>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5" name="Oval 14">
            <a:extLst>
              <a:ext uri="{FF2B5EF4-FFF2-40B4-BE49-F238E27FC236}">
                <a16:creationId xmlns:a16="http://schemas.microsoft.com/office/drawing/2014/main" id="{BE27F7B1-3320-564C-AAD7-6E989FA0A6A8}"/>
              </a:ext>
            </a:extLst>
          </p:cNvPr>
          <p:cNvSpPr/>
          <p:nvPr/>
        </p:nvSpPr>
        <p:spPr>
          <a:xfrm>
            <a:off x="10410470" y="4360982"/>
            <a:ext cx="633047" cy="621323"/>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R1</a:t>
            </a:r>
          </a:p>
        </p:txBody>
      </p:sp>
      <p:cxnSp>
        <p:nvCxnSpPr>
          <p:cNvPr id="17" name="Straight Arrow Connector 16">
            <a:extLst>
              <a:ext uri="{FF2B5EF4-FFF2-40B4-BE49-F238E27FC236}">
                <a16:creationId xmlns:a16="http://schemas.microsoft.com/office/drawing/2014/main" id="{7FCEC426-CFFF-E746-9F03-940F2B3A39FA}"/>
              </a:ext>
            </a:extLst>
          </p:cNvPr>
          <p:cNvCxnSpPr>
            <a:cxnSpLocks/>
            <a:stCxn id="15" idx="2"/>
            <a:endCxn id="12" idx="6"/>
          </p:cNvCxnSpPr>
          <p:nvPr/>
        </p:nvCxnSpPr>
        <p:spPr>
          <a:xfrm flipH="1">
            <a:off x="9460523" y="4671644"/>
            <a:ext cx="949947"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a:extLst>
              <a:ext uri="{FF2B5EF4-FFF2-40B4-BE49-F238E27FC236}">
                <a16:creationId xmlns:a16="http://schemas.microsoft.com/office/drawing/2014/main" id="{BD59B4FA-FAE1-5647-BA93-4A9912A9CF6D}"/>
              </a:ext>
            </a:extLst>
          </p:cNvPr>
          <p:cNvCxnSpPr>
            <a:cxnSpLocks/>
            <a:stCxn id="15" idx="4"/>
            <a:endCxn id="9" idx="4"/>
          </p:cNvCxnSpPr>
          <p:nvPr/>
        </p:nvCxnSpPr>
        <p:spPr>
          <a:xfrm rot="5400000">
            <a:off x="8329245" y="2584558"/>
            <a:ext cx="3" cy="4795496"/>
          </a:xfrm>
          <a:prstGeom prst="bentConnector3">
            <a:avLst>
              <a:gd name="adj1" fmla="val 762010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46AF129D-2EA5-D548-8A0B-AA2AA549C171}"/>
              </a:ext>
            </a:extLst>
          </p:cNvPr>
          <p:cNvSpPr txBox="1"/>
          <p:nvPr/>
        </p:nvSpPr>
        <p:spPr>
          <a:xfrm>
            <a:off x="10461911" y="6488668"/>
            <a:ext cx="1730089" cy="369332"/>
          </a:xfrm>
          <a:prstGeom prst="rect">
            <a:avLst/>
          </a:prstGeom>
          <a:noFill/>
        </p:spPr>
        <p:txBody>
          <a:bodyPr wrap="none" rtlCol="0">
            <a:spAutoFit/>
          </a:bodyPr>
          <a:lstStyle/>
          <a:p>
            <a:r>
              <a:rPr lang="en-US" dirty="0"/>
              <a:t>[</a:t>
            </a:r>
            <a:r>
              <a:rPr lang="en-US" dirty="0" err="1"/>
              <a:t>Lohstroh</a:t>
            </a:r>
            <a:r>
              <a:rPr lang="en-US" dirty="0"/>
              <a:t>, 2020]</a:t>
            </a:r>
          </a:p>
        </p:txBody>
      </p:sp>
    </p:spTree>
    <p:extLst>
      <p:ext uri="{BB962C8B-B14F-4D97-AF65-F5344CB8AC3E}">
        <p14:creationId xmlns:p14="http://schemas.microsoft.com/office/powerpoint/2010/main" val="3326003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Connectivity Graph</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83D3AE3-03D5-0B43-AB09-ECE3FE3EC235}"/>
              </a:ext>
            </a:extLst>
          </p:cNvPr>
          <p:cNvPicPr>
            <a:picLocks noChangeAspect="1"/>
          </p:cNvPicPr>
          <p:nvPr/>
        </p:nvPicPr>
        <p:blipFill>
          <a:blip r:embed="rId3"/>
          <a:stretch>
            <a:fillRect/>
          </a:stretch>
        </p:blipFill>
        <p:spPr>
          <a:xfrm>
            <a:off x="5078550" y="2109299"/>
            <a:ext cx="6492128" cy="1225894"/>
          </a:xfrm>
          <a:prstGeom prst="rect">
            <a:avLst/>
          </a:prstGeom>
        </p:spPr>
      </p:pic>
      <p:sp>
        <p:nvSpPr>
          <p:cNvPr id="9" name="TextBox 8">
            <a:extLst>
              <a:ext uri="{FF2B5EF4-FFF2-40B4-BE49-F238E27FC236}">
                <a16:creationId xmlns:a16="http://schemas.microsoft.com/office/drawing/2014/main" id="{49878028-8673-D541-BA9B-F75ABF3DCEB3}"/>
              </a:ext>
            </a:extLst>
          </p:cNvPr>
          <p:cNvSpPr txBox="1"/>
          <p:nvPr/>
        </p:nvSpPr>
        <p:spPr>
          <a:xfrm>
            <a:off x="360608" y="1754969"/>
            <a:ext cx="4401599" cy="4708981"/>
          </a:xfrm>
          <a:prstGeom prst="rect">
            <a:avLst/>
          </a:prstGeom>
          <a:noFill/>
        </p:spPr>
        <p:txBody>
          <a:bodyPr wrap="square" rtlCol="0">
            <a:spAutoFit/>
          </a:bodyPr>
          <a:lstStyle/>
          <a:p>
            <a:pPr marL="285750" indent="-285750">
              <a:buFont typeface="Arial" panose="020B0604020202020204" pitchFamily="34" charset="0"/>
              <a:buChar char="•"/>
            </a:pPr>
            <a:r>
              <a:rPr lang="en-US" sz="2000" dirty="0"/>
              <a:t>Connectivity of the system can be modeled as a directed weighted graph. Reactions are vertices. Logical actions and connections are edges, with logical delays being weights.</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A superset of the precedence graph</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Can be cyclic.</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r>
              <a:rPr lang="en-US" sz="2000" dirty="0"/>
              <a:t>Traversing the connectivity graph generates a set of events that can possibly happen during an execution. (Note: In UCLID5, this is done symbolically.)</a:t>
            </a:r>
          </a:p>
        </p:txBody>
      </p:sp>
      <p:pic>
        <p:nvPicPr>
          <p:cNvPr id="7" name="Picture 6">
            <a:extLst>
              <a:ext uri="{FF2B5EF4-FFF2-40B4-BE49-F238E27FC236}">
                <a16:creationId xmlns:a16="http://schemas.microsoft.com/office/drawing/2014/main" id="{DB671880-1874-2B47-B71F-EDD6F4FCAB65}"/>
              </a:ext>
            </a:extLst>
          </p:cNvPr>
          <p:cNvPicPr>
            <a:picLocks noChangeAspect="1"/>
          </p:cNvPicPr>
          <p:nvPr/>
        </p:nvPicPr>
        <p:blipFill>
          <a:blip r:embed="rId4"/>
          <a:stretch>
            <a:fillRect/>
          </a:stretch>
        </p:blipFill>
        <p:spPr>
          <a:xfrm>
            <a:off x="5078550" y="3695544"/>
            <a:ext cx="6492128" cy="2028790"/>
          </a:xfrm>
          <a:prstGeom prst="rect">
            <a:avLst/>
          </a:prstGeom>
        </p:spPr>
      </p:pic>
    </p:spTree>
    <p:extLst>
      <p:ext uri="{BB962C8B-B14F-4D97-AF65-F5344CB8AC3E}">
        <p14:creationId xmlns:p14="http://schemas.microsoft.com/office/powerpoint/2010/main" val="30675641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(TODO) What are Observers here?</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350D9DC-3435-8642-90AC-9BEB89503A8E}"/>
              </a:ext>
            </a:extLst>
          </p:cNvPr>
          <p:cNvSpPr txBox="1"/>
          <p:nvPr/>
        </p:nvSpPr>
        <p:spPr>
          <a:xfrm>
            <a:off x="733778" y="1772356"/>
            <a:ext cx="9650719" cy="923330"/>
          </a:xfrm>
          <a:prstGeom prst="rect">
            <a:avLst/>
          </a:prstGeom>
          <a:noFill/>
        </p:spPr>
        <p:txBody>
          <a:bodyPr wrap="none" rtlCol="0">
            <a:spAutoFit/>
          </a:bodyPr>
          <a:lstStyle/>
          <a:p>
            <a:pPr marL="285750" indent="-285750">
              <a:buFont typeface="Arial" panose="020B0604020202020204" pitchFamily="34" charset="0"/>
              <a:buChar char="•"/>
            </a:pPr>
            <a:r>
              <a:rPr lang="en-US" dirty="0"/>
              <a:t>Observer is best understood as a “frame of reference.”</a:t>
            </a:r>
          </a:p>
          <a:p>
            <a:pPr marL="285750" indent="-285750">
              <a:buFont typeface="Arial" panose="020B0604020202020204" pitchFamily="34" charset="0"/>
              <a:buChar char="•"/>
            </a:pPr>
            <a:r>
              <a:rPr lang="en-US" dirty="0"/>
              <a:t>It represents a valid interpretation of the order of distributed events.</a:t>
            </a:r>
          </a:p>
          <a:p>
            <a:pPr marL="285750" indent="-285750">
              <a:buFont typeface="Arial" panose="020B0604020202020204" pitchFamily="34" charset="0"/>
              <a:buChar char="•"/>
            </a:pPr>
            <a:r>
              <a:rPr lang="en-US" dirty="0"/>
              <a:t>An observer defines a total-order trace, which is a possible linearization of the partial order trace. </a:t>
            </a:r>
          </a:p>
        </p:txBody>
      </p:sp>
    </p:spTree>
    <p:extLst>
      <p:ext uri="{BB962C8B-B14F-4D97-AF65-F5344CB8AC3E}">
        <p14:creationId xmlns:p14="http://schemas.microsoft.com/office/powerpoint/2010/main" val="28829944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Reaction Invocation</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3A208034-662F-E840-AEA1-0D4ADC6D2A9B}"/>
              </a:ext>
            </a:extLst>
          </p:cNvPr>
          <p:cNvSpPr txBox="1"/>
          <p:nvPr/>
        </p:nvSpPr>
        <p:spPr>
          <a:xfrm>
            <a:off x="846499" y="2217582"/>
            <a:ext cx="3978164" cy="3477875"/>
          </a:xfrm>
          <a:prstGeom prst="rect">
            <a:avLst/>
          </a:prstGeom>
          <a:noFill/>
        </p:spPr>
        <p:txBody>
          <a:bodyPr wrap="square" rtlCol="0">
            <a:spAutoFit/>
          </a:bodyPr>
          <a:lstStyle/>
          <a:p>
            <a:r>
              <a:rPr lang="en-US" sz="2000" dirty="0"/>
              <a:t>Going back to the question: </a:t>
            </a:r>
          </a:p>
          <a:p>
            <a:r>
              <a:rPr lang="en-US" sz="2000" dirty="0"/>
              <a:t>what are the events here?</a:t>
            </a:r>
          </a:p>
          <a:p>
            <a:endParaRPr lang="en-US" sz="2000" dirty="0"/>
          </a:p>
          <a:p>
            <a:r>
              <a:rPr lang="en-US" sz="2000" dirty="0"/>
              <a:t>For Reactors, a suitable candidate is </a:t>
            </a:r>
            <a:r>
              <a:rPr lang="en-US" sz="2000" b="1" dirty="0"/>
              <a:t>reaction invocation</a:t>
            </a:r>
            <a:r>
              <a:rPr lang="en-US" sz="2000" dirty="0"/>
              <a:t>.</a:t>
            </a:r>
          </a:p>
          <a:p>
            <a:endParaRPr lang="en-US" sz="2000" dirty="0"/>
          </a:p>
          <a:p>
            <a:r>
              <a:rPr lang="en-US" sz="2000" dirty="0"/>
              <a:t>Reaction invocation is defined as a tuple                   where                is a reaction and             is the logical time tag at the instant of the invocation.</a:t>
            </a:r>
          </a:p>
        </p:txBody>
      </p:sp>
      <p:pic>
        <p:nvPicPr>
          <p:cNvPr id="9" name="Picture 8">
            <a:extLst>
              <a:ext uri="{FF2B5EF4-FFF2-40B4-BE49-F238E27FC236}">
                <a16:creationId xmlns:a16="http://schemas.microsoft.com/office/drawing/2014/main" id="{7571071A-3736-EF46-9382-3946F605192A}"/>
              </a:ext>
            </a:extLst>
          </p:cNvPr>
          <p:cNvPicPr>
            <a:picLocks noChangeAspect="1"/>
          </p:cNvPicPr>
          <p:nvPr/>
        </p:nvPicPr>
        <p:blipFill>
          <a:blip r:embed="rId3"/>
          <a:stretch>
            <a:fillRect/>
          </a:stretch>
        </p:blipFill>
        <p:spPr>
          <a:xfrm>
            <a:off x="1507624" y="4414775"/>
            <a:ext cx="1006976" cy="297022"/>
          </a:xfrm>
          <a:prstGeom prst="rect">
            <a:avLst/>
          </a:prstGeom>
        </p:spPr>
      </p:pic>
      <p:pic>
        <p:nvPicPr>
          <p:cNvPr id="11" name="Picture 10">
            <a:extLst>
              <a:ext uri="{FF2B5EF4-FFF2-40B4-BE49-F238E27FC236}">
                <a16:creationId xmlns:a16="http://schemas.microsoft.com/office/drawing/2014/main" id="{C719490B-FF35-704F-979D-1EE57F574F19}"/>
              </a:ext>
            </a:extLst>
          </p:cNvPr>
          <p:cNvPicPr>
            <a:picLocks noChangeAspect="1"/>
          </p:cNvPicPr>
          <p:nvPr/>
        </p:nvPicPr>
        <p:blipFill>
          <a:blip r:embed="rId4"/>
          <a:stretch>
            <a:fillRect/>
          </a:stretch>
        </p:blipFill>
        <p:spPr>
          <a:xfrm>
            <a:off x="3254905" y="4414775"/>
            <a:ext cx="829453" cy="289526"/>
          </a:xfrm>
          <a:prstGeom prst="rect">
            <a:avLst/>
          </a:prstGeom>
        </p:spPr>
      </p:pic>
      <p:pic>
        <p:nvPicPr>
          <p:cNvPr id="13" name="Picture 12">
            <a:extLst>
              <a:ext uri="{FF2B5EF4-FFF2-40B4-BE49-F238E27FC236}">
                <a16:creationId xmlns:a16="http://schemas.microsoft.com/office/drawing/2014/main" id="{22F8BA3D-F052-0E4F-83F5-E21BFDA3690D}"/>
              </a:ext>
            </a:extLst>
          </p:cNvPr>
          <p:cNvPicPr>
            <a:picLocks noChangeAspect="1"/>
          </p:cNvPicPr>
          <p:nvPr/>
        </p:nvPicPr>
        <p:blipFill>
          <a:blip r:embed="rId5"/>
          <a:stretch>
            <a:fillRect/>
          </a:stretch>
        </p:blipFill>
        <p:spPr>
          <a:xfrm>
            <a:off x="2284787" y="4704301"/>
            <a:ext cx="662949" cy="336908"/>
          </a:xfrm>
          <a:prstGeom prst="rect">
            <a:avLst/>
          </a:prstGeom>
        </p:spPr>
      </p:pic>
      <p:pic>
        <p:nvPicPr>
          <p:cNvPr id="16" name="Picture 15">
            <a:extLst>
              <a:ext uri="{FF2B5EF4-FFF2-40B4-BE49-F238E27FC236}">
                <a16:creationId xmlns:a16="http://schemas.microsoft.com/office/drawing/2014/main" id="{D36D862D-AEBD-DE47-8FBF-3EB287F8AFEE}"/>
              </a:ext>
            </a:extLst>
          </p:cNvPr>
          <p:cNvPicPr>
            <a:picLocks noChangeAspect="1"/>
          </p:cNvPicPr>
          <p:nvPr/>
        </p:nvPicPr>
        <p:blipFill>
          <a:blip r:embed="rId6"/>
          <a:stretch>
            <a:fillRect/>
          </a:stretch>
        </p:blipFill>
        <p:spPr>
          <a:xfrm>
            <a:off x="5264538" y="1784819"/>
            <a:ext cx="1403705" cy="4343400"/>
          </a:xfrm>
          <a:prstGeom prst="rect">
            <a:avLst/>
          </a:prstGeom>
        </p:spPr>
      </p:pic>
      <p:pic>
        <p:nvPicPr>
          <p:cNvPr id="18" name="Picture 17">
            <a:extLst>
              <a:ext uri="{FF2B5EF4-FFF2-40B4-BE49-F238E27FC236}">
                <a16:creationId xmlns:a16="http://schemas.microsoft.com/office/drawing/2014/main" id="{08C6F1C3-8274-2C4D-B33B-281C6941C6C5}"/>
              </a:ext>
            </a:extLst>
          </p:cNvPr>
          <p:cNvPicPr>
            <a:picLocks noChangeAspect="1"/>
          </p:cNvPicPr>
          <p:nvPr/>
        </p:nvPicPr>
        <p:blipFill>
          <a:blip r:embed="rId7"/>
          <a:stretch>
            <a:fillRect/>
          </a:stretch>
        </p:blipFill>
        <p:spPr>
          <a:xfrm>
            <a:off x="7831394" y="2394618"/>
            <a:ext cx="2895600" cy="673100"/>
          </a:xfrm>
          <a:prstGeom prst="rect">
            <a:avLst/>
          </a:prstGeom>
        </p:spPr>
      </p:pic>
      <p:pic>
        <p:nvPicPr>
          <p:cNvPr id="20" name="Picture 19">
            <a:extLst>
              <a:ext uri="{FF2B5EF4-FFF2-40B4-BE49-F238E27FC236}">
                <a16:creationId xmlns:a16="http://schemas.microsoft.com/office/drawing/2014/main" id="{762E0EA7-BF93-E745-8F96-66743D5F2D60}"/>
              </a:ext>
            </a:extLst>
          </p:cNvPr>
          <p:cNvPicPr>
            <a:picLocks noChangeAspect="1"/>
          </p:cNvPicPr>
          <p:nvPr/>
        </p:nvPicPr>
        <p:blipFill>
          <a:blip r:embed="rId8"/>
          <a:stretch>
            <a:fillRect/>
          </a:stretch>
        </p:blipFill>
        <p:spPr>
          <a:xfrm>
            <a:off x="7797379" y="3703575"/>
            <a:ext cx="2908300" cy="711200"/>
          </a:xfrm>
          <a:prstGeom prst="rect">
            <a:avLst/>
          </a:prstGeom>
        </p:spPr>
      </p:pic>
      <p:sp>
        <p:nvSpPr>
          <p:cNvPr id="23" name="TextBox 22">
            <a:extLst>
              <a:ext uri="{FF2B5EF4-FFF2-40B4-BE49-F238E27FC236}">
                <a16:creationId xmlns:a16="http://schemas.microsoft.com/office/drawing/2014/main" id="{3967CCD3-E8EE-1F40-A830-31A8021E9ACE}"/>
              </a:ext>
            </a:extLst>
          </p:cNvPr>
          <p:cNvSpPr txBox="1"/>
          <p:nvPr/>
        </p:nvSpPr>
        <p:spPr>
          <a:xfrm>
            <a:off x="7797379" y="2072879"/>
            <a:ext cx="497252" cy="369332"/>
          </a:xfrm>
          <a:prstGeom prst="rect">
            <a:avLst/>
          </a:prstGeom>
          <a:noFill/>
        </p:spPr>
        <p:txBody>
          <a:bodyPr wrap="none" rtlCol="0">
            <a:spAutoFit/>
          </a:bodyPr>
          <a:lstStyle/>
          <a:p>
            <a:r>
              <a:rPr lang="en-US" dirty="0"/>
              <a:t>A1:</a:t>
            </a:r>
          </a:p>
        </p:txBody>
      </p:sp>
      <p:sp>
        <p:nvSpPr>
          <p:cNvPr id="24" name="TextBox 23">
            <a:extLst>
              <a:ext uri="{FF2B5EF4-FFF2-40B4-BE49-F238E27FC236}">
                <a16:creationId xmlns:a16="http://schemas.microsoft.com/office/drawing/2014/main" id="{E6C3A5FF-8736-964C-9DB3-4DE249AFBBD1}"/>
              </a:ext>
            </a:extLst>
          </p:cNvPr>
          <p:cNvSpPr txBox="1"/>
          <p:nvPr/>
        </p:nvSpPr>
        <p:spPr>
          <a:xfrm>
            <a:off x="7797379" y="3389457"/>
            <a:ext cx="497252" cy="369332"/>
          </a:xfrm>
          <a:prstGeom prst="rect">
            <a:avLst/>
          </a:prstGeom>
          <a:noFill/>
        </p:spPr>
        <p:txBody>
          <a:bodyPr wrap="none" rtlCol="0">
            <a:spAutoFit/>
          </a:bodyPr>
          <a:lstStyle/>
          <a:p>
            <a:r>
              <a:rPr lang="en-US" dirty="0"/>
              <a:t>A2:</a:t>
            </a:r>
          </a:p>
        </p:txBody>
      </p:sp>
    </p:spTree>
    <p:extLst>
      <p:ext uri="{BB962C8B-B14F-4D97-AF65-F5344CB8AC3E}">
        <p14:creationId xmlns:p14="http://schemas.microsoft.com/office/powerpoint/2010/main" val="19730049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Mapping Events onto Partial-Order Trace</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E77D8E3A-03DC-2F46-B204-8386FEEE9C85}"/>
              </a:ext>
            </a:extLst>
          </p:cNvPr>
          <p:cNvPicPr>
            <a:picLocks noChangeAspect="1"/>
          </p:cNvPicPr>
          <p:nvPr/>
        </p:nvPicPr>
        <p:blipFill>
          <a:blip r:embed="rId3"/>
          <a:stretch>
            <a:fillRect/>
          </a:stretch>
        </p:blipFill>
        <p:spPr>
          <a:xfrm>
            <a:off x="5951193" y="1724025"/>
            <a:ext cx="5493945" cy="4451685"/>
          </a:xfrm>
          <a:prstGeom prst="rect">
            <a:avLst/>
          </a:prstGeom>
        </p:spPr>
      </p:pic>
      <p:pic>
        <p:nvPicPr>
          <p:cNvPr id="4" name="Picture 3">
            <a:extLst>
              <a:ext uri="{FF2B5EF4-FFF2-40B4-BE49-F238E27FC236}">
                <a16:creationId xmlns:a16="http://schemas.microsoft.com/office/drawing/2014/main" id="{1107D85A-EEE1-0544-8A3E-83CB3984814E}"/>
              </a:ext>
            </a:extLst>
          </p:cNvPr>
          <p:cNvPicPr>
            <a:picLocks noChangeAspect="1"/>
          </p:cNvPicPr>
          <p:nvPr/>
        </p:nvPicPr>
        <p:blipFill>
          <a:blip r:embed="rId4"/>
          <a:stretch>
            <a:fillRect/>
          </a:stretch>
        </p:blipFill>
        <p:spPr>
          <a:xfrm>
            <a:off x="360608" y="2843502"/>
            <a:ext cx="5438613" cy="2024276"/>
          </a:xfrm>
          <a:prstGeom prst="rect">
            <a:avLst/>
          </a:prstGeom>
        </p:spPr>
      </p:pic>
    </p:spTree>
    <p:extLst>
      <p:ext uri="{BB962C8B-B14F-4D97-AF65-F5344CB8AC3E}">
        <p14:creationId xmlns:p14="http://schemas.microsoft.com/office/powerpoint/2010/main" val="776038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Defining “Happened-Before” in Reactors</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EE5A2C39-5047-0A42-BF4E-E8197FC51652}"/>
              </a:ext>
            </a:extLst>
          </p:cNvPr>
          <p:cNvPicPr>
            <a:picLocks noChangeAspect="1"/>
          </p:cNvPicPr>
          <p:nvPr/>
        </p:nvPicPr>
        <p:blipFill>
          <a:blip r:embed="rId3"/>
          <a:stretch>
            <a:fillRect/>
          </a:stretch>
        </p:blipFill>
        <p:spPr>
          <a:xfrm>
            <a:off x="5951193" y="1724025"/>
            <a:ext cx="5493945" cy="4451685"/>
          </a:xfrm>
          <a:prstGeom prst="rect">
            <a:avLst/>
          </a:prstGeom>
        </p:spPr>
      </p:pic>
      <mc:AlternateContent xmlns:mc="http://schemas.openxmlformats.org/markup-compatibility/2006">
        <mc:Choice xmlns:a14="http://schemas.microsoft.com/office/drawing/2010/main" Requires="a14">
          <p:sp>
            <p:nvSpPr>
              <p:cNvPr id="3" name="TextBox 2">
                <a:extLst>
                  <a:ext uri="{FF2B5EF4-FFF2-40B4-BE49-F238E27FC236}">
                    <a16:creationId xmlns:a16="http://schemas.microsoft.com/office/drawing/2014/main" id="{2D610A6F-4667-6A4A-8D8C-E89A9F725745}"/>
                  </a:ext>
                </a:extLst>
              </p:cNvPr>
              <p:cNvSpPr txBox="1"/>
              <p:nvPr/>
            </p:nvSpPr>
            <p:spPr>
              <a:xfrm>
                <a:off x="645576" y="2103207"/>
                <a:ext cx="4881489" cy="4247317"/>
              </a:xfrm>
              <a:prstGeom prst="rect">
                <a:avLst/>
              </a:prstGeom>
              <a:noFill/>
            </p:spPr>
            <p:txBody>
              <a:bodyPr wrap="square" rtlCol="0">
                <a:spAutoFit/>
              </a:bodyPr>
              <a:lstStyle/>
              <a:p>
                <a:r>
                  <a:rPr lang="en-US" dirty="0"/>
                  <a:t>The relation “</a:t>
                </a:r>
                <a:r>
                  <a:rPr lang="en-US" i="1" dirty="0"/>
                  <a:t>happened-before</a:t>
                </a:r>
                <a:r>
                  <a:rPr lang="en-US" dirty="0"/>
                  <a:t>” is defined on the set of reaction invocations, satisfying two conditions:</a:t>
                </a:r>
              </a:p>
              <a:p>
                <a:endParaRPr lang="en-US" dirty="0"/>
              </a:p>
              <a:p>
                <a:pPr marL="342900" indent="-342900">
                  <a:buFont typeface="+mj-lt"/>
                  <a:buAutoNum type="arabicPeriod"/>
                </a:pPr>
                <a:r>
                  <a:rPr lang="en-US" dirty="0"/>
                  <a:t>If events </a:t>
                </a:r>
                <a14:m>
                  <m:oMath xmlns:m="http://schemas.openxmlformats.org/officeDocument/2006/math">
                    <m:r>
                      <a:rPr lang="en-US" i="1" dirty="0" smtClean="0">
                        <a:latin typeface="Cambria Math" panose="02040503050406030204" pitchFamily="18" charset="0"/>
                      </a:rPr>
                      <m:t>𝑎</m:t>
                    </m:r>
                  </m:oMath>
                </a14:m>
                <a:r>
                  <a:rPr lang="en-US" dirty="0"/>
                  <a:t> and </a:t>
                </a:r>
                <a14:m>
                  <m:oMath xmlns:m="http://schemas.openxmlformats.org/officeDocument/2006/math">
                    <m:r>
                      <a:rPr lang="en-US" i="1" dirty="0" smtClean="0">
                        <a:latin typeface="Cambria Math" panose="02040503050406030204" pitchFamily="18" charset="0"/>
                      </a:rPr>
                      <m:t>𝑏</m:t>
                    </m:r>
                  </m:oMath>
                </a14:m>
                <a:r>
                  <a:rPr lang="en-US" dirty="0"/>
                  <a:t> are from the same federate, if the tag of </a:t>
                </a:r>
                <a14:m>
                  <m:oMath xmlns:m="http://schemas.openxmlformats.org/officeDocument/2006/math">
                    <m:r>
                      <a:rPr lang="en-US" i="1" dirty="0" smtClean="0">
                        <a:latin typeface="Cambria Math" panose="02040503050406030204" pitchFamily="18" charset="0"/>
                      </a:rPr>
                      <m:t>𝑎</m:t>
                    </m:r>
                  </m:oMath>
                </a14:m>
                <a:r>
                  <a:rPr lang="en-US" dirty="0"/>
                  <a:t> precedes the tag of </a:t>
                </a:r>
                <a14:m>
                  <m:oMath xmlns:m="http://schemas.openxmlformats.org/officeDocument/2006/math">
                    <m:r>
                      <a:rPr lang="en-US" i="1" dirty="0" smtClean="0">
                        <a:latin typeface="Cambria Math" panose="02040503050406030204" pitchFamily="18" charset="0"/>
                      </a:rPr>
                      <m:t>𝑏</m:t>
                    </m:r>
                  </m:oMath>
                </a14:m>
                <a:r>
                  <a:rPr lang="en-US" dirty="0"/>
                  <a:t>, or the tag of </a:t>
                </a:r>
                <a14:m>
                  <m:oMath xmlns:m="http://schemas.openxmlformats.org/officeDocument/2006/math">
                    <m:r>
                      <a:rPr lang="en-US" i="1" dirty="0" smtClean="0">
                        <a:latin typeface="Cambria Math" panose="02040503050406030204" pitchFamily="18" charset="0"/>
                      </a:rPr>
                      <m:t>𝑎</m:t>
                    </m:r>
                  </m:oMath>
                </a14:m>
                <a:r>
                  <a:rPr lang="en-US" dirty="0"/>
                  <a:t> equals the tag of </a:t>
                </a:r>
                <a14:m>
                  <m:oMath xmlns:m="http://schemas.openxmlformats.org/officeDocument/2006/math">
                    <m:r>
                      <a:rPr lang="en-US" i="1" dirty="0" smtClean="0">
                        <a:latin typeface="Cambria Math" panose="02040503050406030204" pitchFamily="18" charset="0"/>
                      </a:rPr>
                      <m:t>𝑏</m:t>
                    </m:r>
                  </m:oMath>
                </a14:m>
                <a:r>
                  <a:rPr lang="en-US" dirty="0"/>
                  <a:t> but a has a higher priority, then </a:t>
                </a:r>
                <a14:m>
                  <m:oMath xmlns:m="http://schemas.openxmlformats.org/officeDocument/2006/math">
                    <m:r>
                      <a:rPr lang="en-US" i="1" dirty="0" smtClean="0">
                        <a:latin typeface="Cambria Math" panose="02040503050406030204" pitchFamily="18" charset="0"/>
                      </a:rPr>
                      <m:t>𝑎</m:t>
                    </m:r>
                    <m:r>
                      <a:rPr lang="en-US" b="0" i="1" dirty="0" smtClean="0">
                        <a:latin typeface="Cambria Math" panose="02040503050406030204" pitchFamily="18" charset="0"/>
                      </a:rPr>
                      <m:t>≺</m:t>
                    </m:r>
                    <m:r>
                      <a:rPr lang="en-US" i="1" dirty="0" smtClean="0">
                        <a:latin typeface="Cambria Math" panose="02040503050406030204" pitchFamily="18" charset="0"/>
                      </a:rPr>
                      <m:t>𝑏</m:t>
                    </m:r>
                  </m:oMath>
                </a14:m>
                <a:r>
                  <a:rPr lang="en-US" dirty="0"/>
                  <a:t>. If events </a:t>
                </a:r>
                <a14:m>
                  <m:oMath xmlns:m="http://schemas.openxmlformats.org/officeDocument/2006/math">
                    <m:r>
                      <a:rPr lang="en-US" i="1" dirty="0" smtClean="0">
                        <a:latin typeface="Cambria Math" panose="02040503050406030204" pitchFamily="18" charset="0"/>
                      </a:rPr>
                      <m:t>𝑎</m:t>
                    </m:r>
                  </m:oMath>
                </a14:m>
                <a:r>
                  <a:rPr lang="en-US" dirty="0"/>
                  <a:t> and </a:t>
                </a:r>
                <a14:m>
                  <m:oMath xmlns:m="http://schemas.openxmlformats.org/officeDocument/2006/math">
                    <m:r>
                      <a:rPr lang="en-US" i="1" dirty="0" smtClean="0">
                        <a:latin typeface="Cambria Math" panose="02040503050406030204" pitchFamily="18" charset="0"/>
                      </a:rPr>
                      <m:t>𝑏</m:t>
                    </m:r>
                  </m:oMath>
                </a14:m>
                <a:r>
                  <a:rPr lang="en-US" dirty="0"/>
                  <a:t> are from different federates and the effect of </a:t>
                </a:r>
                <a14:m>
                  <m:oMath xmlns:m="http://schemas.openxmlformats.org/officeDocument/2006/math">
                    <m:r>
                      <a:rPr lang="en-US" i="1" dirty="0" smtClean="0">
                        <a:latin typeface="Cambria Math" panose="02040503050406030204" pitchFamily="18" charset="0"/>
                      </a:rPr>
                      <m:t>𝑎</m:t>
                    </m:r>
                  </m:oMath>
                </a14:m>
                <a:r>
                  <a:rPr lang="en-US" dirty="0"/>
                  <a:t> triggers </a:t>
                </a:r>
                <a14:m>
                  <m:oMath xmlns:m="http://schemas.openxmlformats.org/officeDocument/2006/math">
                    <m:r>
                      <a:rPr lang="en-US" i="1" dirty="0" smtClean="0">
                        <a:latin typeface="Cambria Math" panose="02040503050406030204" pitchFamily="18" charset="0"/>
                      </a:rPr>
                      <m:t>𝑏</m:t>
                    </m:r>
                  </m:oMath>
                </a14:m>
                <a:r>
                  <a:rPr lang="en-US" dirty="0"/>
                  <a:t> via a connection, then </a:t>
                </a:r>
                <a14:m>
                  <m:oMath xmlns:m="http://schemas.openxmlformats.org/officeDocument/2006/math">
                    <m:r>
                      <a:rPr lang="en-US" i="1" dirty="0" smtClean="0">
                        <a:latin typeface="Cambria Math" panose="02040503050406030204" pitchFamily="18" charset="0"/>
                      </a:rPr>
                      <m:t>𝑎</m:t>
                    </m:r>
                    <m:r>
                      <a:rPr lang="en-US" i="1" dirty="0" smtClean="0">
                        <a:latin typeface="Cambria Math" panose="02040503050406030204" pitchFamily="18" charset="0"/>
                      </a:rPr>
                      <m:t>≺</m:t>
                    </m:r>
                    <m:r>
                      <a:rPr lang="en-US" i="1" dirty="0" smtClean="0">
                        <a:latin typeface="Cambria Math" panose="02040503050406030204" pitchFamily="18" charset="0"/>
                      </a:rPr>
                      <m:t>𝑏</m:t>
                    </m:r>
                  </m:oMath>
                </a14:m>
                <a:r>
                  <a:rPr lang="en-US" dirty="0"/>
                  <a:t>.</a:t>
                </a:r>
              </a:p>
              <a:p>
                <a:pPr marL="342900" indent="-342900">
                  <a:buFont typeface="+mj-lt"/>
                  <a:buAutoNum type="arabicPeriod"/>
                </a:pPr>
                <a:endParaRPr lang="en-US" dirty="0"/>
              </a:p>
              <a:p>
                <a:pPr marL="342900" indent="-342900">
                  <a:buFont typeface="+mj-lt"/>
                  <a:buAutoNum type="arabicPeriod"/>
                </a:pPr>
                <a:r>
                  <a:rPr lang="en-US" dirty="0"/>
                  <a:t>If </a:t>
                </a:r>
                <a14:m>
                  <m:oMath xmlns:m="http://schemas.openxmlformats.org/officeDocument/2006/math">
                    <m:r>
                      <a:rPr lang="en-US" b="0" i="1" smtClean="0">
                        <a:latin typeface="Cambria Math" panose="02040503050406030204" pitchFamily="18" charset="0"/>
                      </a:rPr>
                      <m:t>𝑎</m:t>
                    </m:r>
                    <m:r>
                      <a:rPr lang="en-US" b="0" i="1" smtClean="0">
                        <a:latin typeface="Cambria Math" panose="02040503050406030204" pitchFamily="18" charset="0"/>
                      </a:rPr>
                      <m:t>≺</m:t>
                    </m:r>
                    <m:r>
                      <a:rPr lang="en-US" b="0" i="1" smtClean="0">
                        <a:latin typeface="Cambria Math" panose="02040503050406030204" pitchFamily="18" charset="0"/>
                      </a:rPr>
                      <m:t>𝑏</m:t>
                    </m:r>
                  </m:oMath>
                </a14:m>
                <a:r>
                  <a:rPr lang="en-US" dirty="0"/>
                  <a:t> and </a:t>
                </a:r>
                <a14:m>
                  <m:oMath xmlns:m="http://schemas.openxmlformats.org/officeDocument/2006/math">
                    <m:r>
                      <a:rPr lang="en-US" b="0" i="1" smtClean="0">
                        <a:latin typeface="Cambria Math" panose="02040503050406030204" pitchFamily="18" charset="0"/>
                      </a:rPr>
                      <m:t>𝑏</m:t>
                    </m:r>
                    <m:r>
                      <a:rPr lang="en-US" b="0" i="1" smtClean="0">
                        <a:latin typeface="Cambria Math" panose="02040503050406030204" pitchFamily="18" charset="0"/>
                      </a:rPr>
                      <m:t>≺</m:t>
                    </m:r>
                    <m:r>
                      <a:rPr lang="en-US" b="0" i="1" smtClean="0">
                        <a:latin typeface="Cambria Math" panose="02040503050406030204" pitchFamily="18" charset="0"/>
                      </a:rPr>
                      <m:t>𝑐</m:t>
                    </m:r>
                  </m:oMath>
                </a14:m>
                <a:r>
                  <a:rPr lang="en-US" dirty="0"/>
                  <a:t>, then </a:t>
                </a:r>
                <a14:m>
                  <m:oMath xmlns:m="http://schemas.openxmlformats.org/officeDocument/2006/math">
                    <m:r>
                      <a:rPr lang="en-US" b="0" i="1" smtClean="0">
                        <a:latin typeface="Cambria Math" panose="02040503050406030204" pitchFamily="18" charset="0"/>
                      </a:rPr>
                      <m:t>𝑎</m:t>
                    </m:r>
                    <m:r>
                      <a:rPr lang="en-US" b="0" i="1" smtClean="0">
                        <a:latin typeface="Cambria Math" panose="02040503050406030204" pitchFamily="18" charset="0"/>
                      </a:rPr>
                      <m:t>≺</m:t>
                    </m:r>
                    <m:r>
                      <a:rPr lang="en-US" b="0" i="1" smtClean="0">
                        <a:latin typeface="Cambria Math" panose="02040503050406030204" pitchFamily="18" charset="0"/>
                      </a:rPr>
                      <m:t>𝑐</m:t>
                    </m:r>
                    <m:r>
                      <a:rPr lang="en-US" b="0" i="1" smtClean="0">
                        <a:latin typeface="Cambria Math" panose="02040503050406030204" pitchFamily="18" charset="0"/>
                      </a:rPr>
                      <m:t>.</m:t>
                    </m:r>
                  </m:oMath>
                </a14:m>
                <a:r>
                  <a:rPr lang="en-US" dirty="0"/>
                  <a:t> Two distinct reaction invocations </a:t>
                </a:r>
                <a14:m>
                  <m:oMath xmlns:m="http://schemas.openxmlformats.org/officeDocument/2006/math">
                    <m:r>
                      <a:rPr lang="en-US" b="0" i="1" smtClean="0">
                        <a:latin typeface="Cambria Math" panose="02040503050406030204" pitchFamily="18" charset="0"/>
                      </a:rPr>
                      <m:t>𝑎</m:t>
                    </m:r>
                  </m:oMath>
                </a14:m>
                <a:r>
                  <a:rPr lang="en-US" dirty="0"/>
                  <a:t> and </a:t>
                </a:r>
                <a14:m>
                  <m:oMath xmlns:m="http://schemas.openxmlformats.org/officeDocument/2006/math">
                    <m:r>
                      <a:rPr lang="en-US" b="0" i="1" smtClean="0">
                        <a:latin typeface="Cambria Math" panose="02040503050406030204" pitchFamily="18" charset="0"/>
                      </a:rPr>
                      <m:t>𝑏</m:t>
                    </m:r>
                  </m:oMath>
                </a14:m>
                <a:r>
                  <a:rPr lang="en-US" dirty="0"/>
                  <a:t> are said to be </a:t>
                </a:r>
                <a:r>
                  <a:rPr lang="en-US" i="1" dirty="0"/>
                  <a:t>concurrent</a:t>
                </a:r>
                <a:r>
                  <a:rPr lang="en-US" dirty="0"/>
                  <a:t> if </a:t>
                </a:r>
                <a14:m>
                  <m:oMath xmlns:m="http://schemas.openxmlformats.org/officeDocument/2006/math">
                    <m:r>
                      <a:rPr lang="en-US" b="0" i="1" smtClean="0">
                        <a:latin typeface="Cambria Math" panose="02040503050406030204" pitchFamily="18" charset="0"/>
                      </a:rPr>
                      <m:t>𝑎</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𝑏</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𝑎</m:t>
                    </m:r>
                  </m:oMath>
                </a14:m>
                <a:r>
                  <a:rPr lang="en-US" dirty="0"/>
                  <a:t>. </a:t>
                </a:r>
              </a:p>
              <a:p>
                <a:pPr marL="342900" indent="-342900">
                  <a:buFont typeface="+mj-lt"/>
                  <a:buAutoNum type="arabicPeriod"/>
                </a:pPr>
                <a:endParaRPr lang="en-US" dirty="0"/>
              </a:p>
            </p:txBody>
          </p:sp>
        </mc:Choice>
        <mc:Fallback>
          <p:sp>
            <p:nvSpPr>
              <p:cNvPr id="3" name="TextBox 2">
                <a:extLst>
                  <a:ext uri="{FF2B5EF4-FFF2-40B4-BE49-F238E27FC236}">
                    <a16:creationId xmlns:a16="http://schemas.microsoft.com/office/drawing/2014/main" id="{2D610A6F-4667-6A4A-8D8C-E89A9F725745}"/>
                  </a:ext>
                </a:extLst>
              </p:cNvPr>
              <p:cNvSpPr txBox="1">
                <a:spLocks noRot="1" noChangeAspect="1" noMove="1" noResize="1" noEditPoints="1" noAdjustHandles="1" noChangeArrowheads="1" noChangeShapeType="1" noTextEdit="1"/>
              </p:cNvSpPr>
              <p:nvPr/>
            </p:nvSpPr>
            <p:spPr>
              <a:xfrm>
                <a:off x="645576" y="2103207"/>
                <a:ext cx="4881489" cy="4247317"/>
              </a:xfrm>
              <a:prstGeom prst="rect">
                <a:avLst/>
              </a:prstGeom>
              <a:blipFill>
                <a:blip r:embed="rId4"/>
                <a:stretch>
                  <a:fillRect l="-1039" t="-597" r="-1818"/>
                </a:stretch>
              </a:blipFill>
            </p:spPr>
            <p:txBody>
              <a:bodyPr/>
              <a:lstStyle/>
              <a:p>
                <a:r>
                  <a:rPr lang="en-US">
                    <a:noFill/>
                  </a:rPr>
                  <a:t> </a:t>
                </a:r>
              </a:p>
            </p:txBody>
          </p:sp>
        </mc:Fallback>
      </mc:AlternateContent>
    </p:spTree>
    <p:extLst>
      <p:ext uri="{BB962C8B-B14F-4D97-AF65-F5344CB8AC3E}">
        <p14:creationId xmlns:p14="http://schemas.microsoft.com/office/powerpoint/2010/main" val="16581284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Two Equally Valid Frames of Reference</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9C1D30F-CF82-C745-A10D-1606B4D13121}"/>
              </a:ext>
            </a:extLst>
          </p:cNvPr>
          <p:cNvPicPr>
            <a:picLocks noChangeAspect="1"/>
          </p:cNvPicPr>
          <p:nvPr/>
        </p:nvPicPr>
        <p:blipFill>
          <a:blip r:embed="rId3"/>
          <a:stretch>
            <a:fillRect/>
          </a:stretch>
        </p:blipFill>
        <p:spPr>
          <a:xfrm>
            <a:off x="1860382" y="1493949"/>
            <a:ext cx="8107866" cy="5161042"/>
          </a:xfrm>
          <a:prstGeom prst="rect">
            <a:avLst/>
          </a:prstGeom>
        </p:spPr>
      </p:pic>
    </p:spTree>
    <p:extLst>
      <p:ext uri="{BB962C8B-B14F-4D97-AF65-F5344CB8AC3E}">
        <p14:creationId xmlns:p14="http://schemas.microsoft.com/office/powerpoint/2010/main" val="3629913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Using “Happened-Before” in Specifications</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E2112CE-5F0A-654F-AD58-AACF1C004BC8}"/>
              </a:ext>
            </a:extLst>
          </p:cNvPr>
          <p:cNvPicPr>
            <a:picLocks noChangeAspect="1"/>
          </p:cNvPicPr>
          <p:nvPr/>
        </p:nvPicPr>
        <p:blipFill>
          <a:blip r:embed="rId3"/>
          <a:stretch>
            <a:fillRect/>
          </a:stretch>
        </p:blipFill>
        <p:spPr>
          <a:xfrm>
            <a:off x="1863471" y="1664144"/>
            <a:ext cx="8470232" cy="2210784"/>
          </a:xfrm>
          <a:prstGeom prst="rect">
            <a:avLst/>
          </a:prstGeom>
        </p:spPr>
      </p:pic>
      <mc:AlternateContent xmlns:mc="http://schemas.openxmlformats.org/markup-compatibility/2006" xmlns:a14="http://schemas.microsoft.com/office/drawing/2010/main">
        <mc:Choice Requires="a14">
          <p:sp>
            <p:nvSpPr>
              <p:cNvPr id="10" name="TextBox 9">
                <a:extLst>
                  <a:ext uri="{FF2B5EF4-FFF2-40B4-BE49-F238E27FC236}">
                    <a16:creationId xmlns:a16="http://schemas.microsoft.com/office/drawing/2014/main" id="{DCF6E24C-7BA0-9E41-980F-AD4C5C1A2E64}"/>
                  </a:ext>
                </a:extLst>
              </p:cNvPr>
              <p:cNvSpPr txBox="1"/>
              <p:nvPr/>
            </p:nvSpPr>
            <p:spPr>
              <a:xfrm>
                <a:off x="1877839" y="4045123"/>
                <a:ext cx="8436322" cy="2308324"/>
              </a:xfrm>
              <a:prstGeom prst="rect">
                <a:avLst/>
              </a:prstGeom>
              <a:noFill/>
            </p:spPr>
            <p:txBody>
              <a:bodyPr wrap="square" rtlCol="0">
                <a:spAutoFit/>
              </a:bodyPr>
              <a:lstStyle/>
              <a:p>
                <a:r>
                  <a:rPr lang="en-US" dirty="0"/>
                  <a:t>Specification in natural language: for every invocation of the controller that eventually triggers the door, there exists an invocation of the vision system in between the invocation of the controller and the invocation of the door.</a:t>
                </a:r>
              </a:p>
              <a:p>
                <a:endParaRPr lang="en-US" dirty="0"/>
              </a:p>
              <a:p>
                <a:r>
                  <a:rPr lang="en-US" dirty="0"/>
                  <a:t>Formal specification:</a:t>
                </a:r>
              </a:p>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𝑐</m:t>
                          </m:r>
                          <m:r>
                            <a:rPr lang="en-US" b="0" i="1" smtClean="0">
                              <a:latin typeface="Cambria Math" panose="02040503050406030204" pitchFamily="18" charset="0"/>
                            </a:rPr>
                            <m:t>1</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𝑣</m:t>
                          </m:r>
                          <m:r>
                            <a:rPr lang="en-US" b="0" i="1" smtClean="0">
                              <a:latin typeface="Cambria Math" panose="02040503050406030204" pitchFamily="18" charset="0"/>
                            </a:rPr>
                            <m:t>1</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𝜎</m:t>
                          </m:r>
                        </m:e>
                        <m:sub>
                          <m:r>
                            <a:rPr lang="en-US" b="0" i="1" smtClean="0">
                              <a:latin typeface="Cambria Math" panose="02040503050406030204" pitchFamily="18" charset="0"/>
                            </a:rPr>
                            <m:t>𝑑</m:t>
                          </m:r>
                          <m:r>
                            <a:rPr lang="en-US" b="0" i="1" smtClean="0">
                              <a:latin typeface="Cambria Math" panose="02040503050406030204" pitchFamily="18" charset="0"/>
                            </a:rPr>
                            <m:t>1</m:t>
                          </m:r>
                        </m:sub>
                      </m:sSub>
                      <m:r>
                        <a:rPr lang="en-US" b="0" i="1" smtClean="0">
                          <a:latin typeface="Cambria Math" panose="02040503050406030204" pitchFamily="18" charset="0"/>
                        </a:rPr>
                        <m:t>. ∀</m:t>
                      </m:r>
                      <m:r>
                        <a:rPr lang="en-US" b="0" i="1" smtClean="0">
                          <a:latin typeface="Cambria Math" panose="02040503050406030204" pitchFamily="18" charset="0"/>
                        </a:rPr>
                        <m:t>𝑖</m:t>
                      </m:r>
                      <m:r>
                        <a:rPr lang="en-US" b="0" i="1" smtClean="0">
                          <a:latin typeface="Cambria Math" panose="02040503050406030204" pitchFamily="18" charset="0"/>
                        </a:rPr>
                        <m:t>,</m:t>
                      </m:r>
                      <m:r>
                        <a:rPr lang="en-US" b="0" i="1" smtClean="0">
                          <a:latin typeface="Cambria Math" panose="02040503050406030204" pitchFamily="18" charset="0"/>
                        </a:rPr>
                        <m:t>𝑗</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ℕ</m:t>
                      </m:r>
                      <m:r>
                        <a:rPr lang="en-US" b="0" i="1" smtClean="0">
                          <a:latin typeface="Cambria Math" panose="02040503050406030204" pitchFamily="18" charset="0"/>
                          <a:ea typeface="Cambria Math" panose="02040503050406030204" pitchFamily="18" charset="0"/>
                        </a:rPr>
                        <m:t>. </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ea typeface="Cambria Math" panose="02040503050406030204" pitchFamily="18" charset="0"/>
                            </a:rPr>
                            <m:t>𝑐</m:t>
                          </m:r>
                          <m:r>
                            <a:rPr lang="en-US" b="0" i="1" smtClean="0">
                              <a:latin typeface="Cambria Math" panose="02040503050406030204" pitchFamily="18" charset="0"/>
                              <a:ea typeface="Cambria Math" panose="02040503050406030204" pitchFamily="18" charset="0"/>
                            </a:rPr>
                            <m:t>1</m:t>
                          </m:r>
                        </m:sub>
                      </m:sSub>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𝑖</m:t>
                          </m:r>
                        </m:e>
                      </m:d>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ea typeface="Cambria Math" panose="02040503050406030204" pitchFamily="18" charset="0"/>
                            </a:rPr>
                            <m:t>𝑑</m:t>
                          </m:r>
                          <m:r>
                            <a:rPr lang="en-US" b="0" i="1" smtClean="0">
                              <a:latin typeface="Cambria Math" panose="02040503050406030204" pitchFamily="18" charset="0"/>
                              <a:ea typeface="Cambria Math" panose="02040503050406030204" pitchFamily="18" charset="0"/>
                            </a:rPr>
                            <m:t>1</m:t>
                          </m:r>
                        </m:sub>
                      </m:sSub>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𝑗</m:t>
                          </m:r>
                        </m:e>
                      </m:d>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𝑘</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ℕ</m:t>
                      </m:r>
                      <m:r>
                        <a:rPr lang="en-US" b="0" i="1" smtClean="0">
                          <a:latin typeface="Cambria Math" panose="02040503050406030204" pitchFamily="18" charset="0"/>
                          <a:ea typeface="Cambria Math" panose="02040503050406030204" pitchFamily="18" charset="0"/>
                        </a:rPr>
                        <m:t>. </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ea typeface="Cambria Math" panose="02040503050406030204" pitchFamily="18" charset="0"/>
                            </a:rPr>
                            <m:t>𝑐</m:t>
                          </m:r>
                          <m:r>
                            <a:rPr lang="en-US" b="0" i="1" smtClean="0">
                              <a:latin typeface="Cambria Math" panose="02040503050406030204" pitchFamily="18" charset="0"/>
                              <a:ea typeface="Cambria Math" panose="02040503050406030204" pitchFamily="18" charset="0"/>
                            </a:rPr>
                            <m:t>1</m:t>
                          </m:r>
                        </m:sub>
                      </m:sSub>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𝑖</m:t>
                          </m:r>
                        </m:e>
                      </m:d>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ea typeface="Cambria Math" panose="02040503050406030204" pitchFamily="18" charset="0"/>
                            </a:rPr>
                            <m:t>𝑣</m:t>
                          </m:r>
                          <m:r>
                            <a:rPr lang="en-US" b="0" i="1" smtClean="0">
                              <a:latin typeface="Cambria Math" panose="02040503050406030204" pitchFamily="18" charset="0"/>
                              <a:ea typeface="Cambria Math" panose="02040503050406030204" pitchFamily="18" charset="0"/>
                            </a:rPr>
                            <m:t>1</m:t>
                          </m:r>
                        </m:sub>
                      </m:sSub>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𝑘</m:t>
                          </m:r>
                        </m:e>
                      </m:d>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𝜎</m:t>
                          </m:r>
                        </m:e>
                        <m:sub>
                          <m:r>
                            <a:rPr lang="en-US" b="0" i="1" smtClean="0">
                              <a:latin typeface="Cambria Math" panose="02040503050406030204" pitchFamily="18" charset="0"/>
                              <a:ea typeface="Cambria Math" panose="02040503050406030204" pitchFamily="18" charset="0"/>
                            </a:rPr>
                            <m:t>𝑑</m:t>
                          </m:r>
                          <m:r>
                            <a:rPr lang="en-US" b="0" i="1" smtClean="0">
                              <a:latin typeface="Cambria Math" panose="02040503050406030204" pitchFamily="18" charset="0"/>
                              <a:ea typeface="Cambria Math" panose="02040503050406030204" pitchFamily="18" charset="0"/>
                            </a:rPr>
                            <m:t>1</m:t>
                          </m:r>
                        </m:sub>
                      </m:sSub>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𝑗</m:t>
                          </m:r>
                        </m:e>
                      </m:d>
                    </m:oMath>
                  </m:oMathPara>
                </a14:m>
                <a:endParaRPr lang="en-US" b="0" dirty="0">
                  <a:ea typeface="Cambria Math" panose="02040503050406030204" pitchFamily="18" charset="0"/>
                </a:endParaRPr>
              </a:p>
              <a:p>
                <a:endParaRPr lang="en-US" dirty="0"/>
              </a:p>
              <a:p>
                <a:r>
                  <a:rPr lang="en-US" dirty="0"/>
                  <a:t>where </a:t>
                </a:r>
                <a14:m>
                  <m:oMath xmlns:m="http://schemas.openxmlformats.org/officeDocument/2006/math">
                    <m:r>
                      <a:rPr lang="en-US" b="0" i="1" smtClean="0">
                        <a:latin typeface="Cambria Math" panose="02040503050406030204" pitchFamily="18" charset="0"/>
                      </a:rPr>
                      <m:t>𝜎</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ℕ</m:t>
                    </m:r>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𝕀</m:t>
                    </m:r>
                  </m:oMath>
                </a14:m>
                <a:r>
                  <a:rPr lang="en-US" dirty="0"/>
                  <a:t> is a trace function.</a:t>
                </a:r>
              </a:p>
            </p:txBody>
          </p:sp>
        </mc:Choice>
        <mc:Fallback xmlns="">
          <p:sp>
            <p:nvSpPr>
              <p:cNvPr id="10" name="TextBox 9">
                <a:extLst>
                  <a:ext uri="{FF2B5EF4-FFF2-40B4-BE49-F238E27FC236}">
                    <a16:creationId xmlns:a16="http://schemas.microsoft.com/office/drawing/2014/main" id="{DCF6E24C-7BA0-9E41-980F-AD4C5C1A2E64}"/>
                  </a:ext>
                </a:extLst>
              </p:cNvPr>
              <p:cNvSpPr txBox="1">
                <a:spLocks noRot="1" noChangeAspect="1" noMove="1" noResize="1" noEditPoints="1" noAdjustHandles="1" noChangeArrowheads="1" noChangeShapeType="1" noTextEdit="1"/>
              </p:cNvSpPr>
              <p:nvPr/>
            </p:nvSpPr>
            <p:spPr>
              <a:xfrm>
                <a:off x="1877839" y="4045123"/>
                <a:ext cx="8436322" cy="2308324"/>
              </a:xfrm>
              <a:prstGeom prst="rect">
                <a:avLst/>
              </a:prstGeom>
              <a:blipFill>
                <a:blip r:embed="rId4"/>
                <a:stretch>
                  <a:fillRect l="-451" t="-1099" b="-3297"/>
                </a:stretch>
              </a:blipFill>
            </p:spPr>
            <p:txBody>
              <a:bodyPr/>
              <a:lstStyle/>
              <a:p>
                <a:r>
                  <a:rPr lang="en-US">
                    <a:noFill/>
                  </a:rPr>
                  <a:t> </a:t>
                </a:r>
              </a:p>
            </p:txBody>
          </p:sp>
        </mc:Fallback>
      </mc:AlternateContent>
      <p:sp>
        <p:nvSpPr>
          <p:cNvPr id="11" name="TextBox 10">
            <a:extLst>
              <a:ext uri="{FF2B5EF4-FFF2-40B4-BE49-F238E27FC236}">
                <a16:creationId xmlns:a16="http://schemas.microsoft.com/office/drawing/2014/main" id="{96B2E7A3-ADF1-614D-9C21-C090B614BF42}"/>
              </a:ext>
            </a:extLst>
          </p:cNvPr>
          <p:cNvSpPr txBox="1"/>
          <p:nvPr/>
        </p:nvSpPr>
        <p:spPr>
          <a:xfrm>
            <a:off x="3463290" y="2960370"/>
            <a:ext cx="425116" cy="369332"/>
          </a:xfrm>
          <a:prstGeom prst="rect">
            <a:avLst/>
          </a:prstGeom>
          <a:noFill/>
        </p:spPr>
        <p:txBody>
          <a:bodyPr wrap="none" rtlCol="0">
            <a:spAutoFit/>
          </a:bodyPr>
          <a:lstStyle/>
          <a:p>
            <a:r>
              <a:rPr lang="en-US" dirty="0"/>
              <a:t>C1</a:t>
            </a:r>
          </a:p>
        </p:txBody>
      </p:sp>
      <p:sp>
        <p:nvSpPr>
          <p:cNvPr id="12" name="TextBox 11">
            <a:extLst>
              <a:ext uri="{FF2B5EF4-FFF2-40B4-BE49-F238E27FC236}">
                <a16:creationId xmlns:a16="http://schemas.microsoft.com/office/drawing/2014/main" id="{F2A34292-ECAE-F241-B485-4EE931029621}"/>
              </a:ext>
            </a:extLst>
          </p:cNvPr>
          <p:cNvSpPr txBox="1"/>
          <p:nvPr/>
        </p:nvSpPr>
        <p:spPr>
          <a:xfrm>
            <a:off x="6309360" y="2960370"/>
            <a:ext cx="433132" cy="369332"/>
          </a:xfrm>
          <a:prstGeom prst="rect">
            <a:avLst/>
          </a:prstGeom>
          <a:noFill/>
        </p:spPr>
        <p:txBody>
          <a:bodyPr wrap="none" rtlCol="0">
            <a:spAutoFit/>
          </a:bodyPr>
          <a:lstStyle/>
          <a:p>
            <a:r>
              <a:rPr lang="en-US" dirty="0"/>
              <a:t>V1</a:t>
            </a:r>
          </a:p>
        </p:txBody>
      </p:sp>
      <p:sp>
        <p:nvSpPr>
          <p:cNvPr id="13" name="TextBox 12">
            <a:extLst>
              <a:ext uri="{FF2B5EF4-FFF2-40B4-BE49-F238E27FC236}">
                <a16:creationId xmlns:a16="http://schemas.microsoft.com/office/drawing/2014/main" id="{3A257FA9-C79D-904E-BFCF-2836D3BD6446}"/>
              </a:ext>
            </a:extLst>
          </p:cNvPr>
          <p:cNvSpPr txBox="1"/>
          <p:nvPr/>
        </p:nvSpPr>
        <p:spPr>
          <a:xfrm>
            <a:off x="9163446" y="2960370"/>
            <a:ext cx="444352" cy="369332"/>
          </a:xfrm>
          <a:prstGeom prst="rect">
            <a:avLst/>
          </a:prstGeom>
          <a:noFill/>
        </p:spPr>
        <p:txBody>
          <a:bodyPr wrap="none" rtlCol="0">
            <a:spAutoFit/>
          </a:bodyPr>
          <a:lstStyle/>
          <a:p>
            <a:r>
              <a:rPr lang="en-US" dirty="0"/>
              <a:t>D1</a:t>
            </a:r>
          </a:p>
        </p:txBody>
      </p:sp>
    </p:spTree>
    <p:extLst>
      <p:ext uri="{BB962C8B-B14F-4D97-AF65-F5344CB8AC3E}">
        <p14:creationId xmlns:p14="http://schemas.microsoft.com/office/powerpoint/2010/main" val="7871942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Model Checking </a:t>
            </a:r>
            <a:r>
              <a:rPr lang="en-US" sz="4000" dirty="0" err="1">
                <a:solidFill>
                  <a:schemeClr val="bg1">
                    <a:lumMod val="95000"/>
                  </a:schemeClr>
                </a:solidFill>
              </a:rPr>
              <a:t>w.r.t</a:t>
            </a:r>
            <a:r>
              <a:rPr lang="en-US" sz="4000" dirty="0">
                <a:solidFill>
                  <a:schemeClr val="bg1">
                    <a:lumMod val="95000"/>
                  </a:schemeClr>
                </a:solidFill>
              </a:rPr>
              <a:t>. Observers</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BF83036-97C2-864F-8541-BB4F80C26A97}"/>
              </a:ext>
            </a:extLst>
          </p:cNvPr>
          <p:cNvPicPr>
            <a:picLocks noChangeAspect="1"/>
          </p:cNvPicPr>
          <p:nvPr/>
        </p:nvPicPr>
        <p:blipFill>
          <a:blip r:embed="rId3"/>
          <a:stretch>
            <a:fillRect/>
          </a:stretch>
        </p:blipFill>
        <p:spPr>
          <a:xfrm>
            <a:off x="1039728" y="2001332"/>
            <a:ext cx="3855487" cy="2959768"/>
          </a:xfrm>
          <a:prstGeom prst="rect">
            <a:avLst/>
          </a:prstGeom>
        </p:spPr>
      </p:pic>
      <p:pic>
        <p:nvPicPr>
          <p:cNvPr id="7" name="Picture 6">
            <a:extLst>
              <a:ext uri="{FF2B5EF4-FFF2-40B4-BE49-F238E27FC236}">
                <a16:creationId xmlns:a16="http://schemas.microsoft.com/office/drawing/2014/main" id="{C0AFE1EA-D295-3C42-BAC0-DF8024BC20A3}"/>
              </a:ext>
            </a:extLst>
          </p:cNvPr>
          <p:cNvPicPr>
            <a:picLocks noChangeAspect="1"/>
          </p:cNvPicPr>
          <p:nvPr/>
        </p:nvPicPr>
        <p:blipFill>
          <a:blip r:embed="rId4"/>
          <a:stretch>
            <a:fillRect/>
          </a:stretch>
        </p:blipFill>
        <p:spPr>
          <a:xfrm>
            <a:off x="6641086" y="1636391"/>
            <a:ext cx="4103114" cy="3324709"/>
          </a:xfrm>
          <a:prstGeom prst="rect">
            <a:avLst/>
          </a:prstGeom>
        </p:spPr>
      </p:pic>
      <p:sp>
        <p:nvSpPr>
          <p:cNvPr id="8" name="TextBox 7">
            <a:extLst>
              <a:ext uri="{FF2B5EF4-FFF2-40B4-BE49-F238E27FC236}">
                <a16:creationId xmlns:a16="http://schemas.microsoft.com/office/drawing/2014/main" id="{A128D3E9-3333-5A48-A177-DEF5C10A9F11}"/>
              </a:ext>
            </a:extLst>
          </p:cNvPr>
          <p:cNvSpPr txBox="1"/>
          <p:nvPr/>
        </p:nvSpPr>
        <p:spPr>
          <a:xfrm>
            <a:off x="1039728" y="4961100"/>
            <a:ext cx="4656221" cy="1200329"/>
          </a:xfrm>
          <a:prstGeom prst="rect">
            <a:avLst/>
          </a:prstGeom>
          <a:noFill/>
        </p:spPr>
        <p:txBody>
          <a:bodyPr wrap="square" rtlCol="0">
            <a:spAutoFit/>
          </a:bodyPr>
          <a:lstStyle/>
          <a:p>
            <a:r>
              <a:rPr lang="en-US" dirty="0"/>
              <a:t>A transition system</a:t>
            </a:r>
          </a:p>
          <a:p>
            <a:pPr marL="285750" indent="-285750">
              <a:buFont typeface="Arial" panose="020B0604020202020204" pitchFamily="34" charset="0"/>
              <a:buChar char="•"/>
            </a:pPr>
            <a:r>
              <a:rPr lang="en-US" dirty="0"/>
              <a:t>Has a global state</a:t>
            </a:r>
          </a:p>
          <a:p>
            <a:pPr marL="285750" indent="-285750">
              <a:buFont typeface="Arial" panose="020B0604020202020204" pitchFamily="34" charset="0"/>
              <a:buChar char="•"/>
            </a:pPr>
            <a:r>
              <a:rPr lang="en-US" dirty="0"/>
              <a:t>Properties are checked </a:t>
            </a:r>
            <a:r>
              <a:rPr lang="en-US" dirty="0" err="1"/>
              <a:t>w.r.t</a:t>
            </a:r>
            <a:r>
              <a:rPr lang="en-US" dirty="0"/>
              <a:t>. state variables at a particular step in the transition.</a:t>
            </a:r>
          </a:p>
        </p:txBody>
      </p:sp>
      <p:sp>
        <p:nvSpPr>
          <p:cNvPr id="9" name="TextBox 8">
            <a:extLst>
              <a:ext uri="{FF2B5EF4-FFF2-40B4-BE49-F238E27FC236}">
                <a16:creationId xmlns:a16="http://schemas.microsoft.com/office/drawing/2014/main" id="{E72AAFC7-9531-694B-B4AF-79E2F20D57A1}"/>
              </a:ext>
            </a:extLst>
          </p:cNvPr>
          <p:cNvSpPr txBox="1"/>
          <p:nvPr/>
        </p:nvSpPr>
        <p:spPr>
          <a:xfrm>
            <a:off x="6641086" y="4961100"/>
            <a:ext cx="4656221" cy="1754326"/>
          </a:xfrm>
          <a:prstGeom prst="rect">
            <a:avLst/>
          </a:prstGeom>
          <a:noFill/>
        </p:spPr>
        <p:txBody>
          <a:bodyPr wrap="square" rtlCol="0">
            <a:spAutoFit/>
          </a:bodyPr>
          <a:lstStyle/>
          <a:p>
            <a:r>
              <a:rPr lang="en-US" dirty="0"/>
              <a:t>A system of observers</a:t>
            </a:r>
          </a:p>
          <a:p>
            <a:pPr marL="285750" indent="-285750">
              <a:buFont typeface="Arial" panose="020B0604020202020204" pitchFamily="34" charset="0"/>
              <a:buChar char="•"/>
            </a:pPr>
            <a:r>
              <a:rPr lang="en-US" dirty="0"/>
              <a:t>Observers have individual traces and events are partially ordered.</a:t>
            </a:r>
          </a:p>
          <a:p>
            <a:pPr marL="285750" indent="-285750">
              <a:buFont typeface="Arial" panose="020B0604020202020204" pitchFamily="34" charset="0"/>
              <a:buChar char="•"/>
            </a:pPr>
            <a:r>
              <a:rPr lang="en-US" dirty="0"/>
              <a:t>Properties are checked </a:t>
            </a:r>
            <a:r>
              <a:rPr lang="en-US" dirty="0" err="1"/>
              <a:t>w.r.t</a:t>
            </a:r>
            <a:r>
              <a:rPr lang="en-US" dirty="0"/>
              <a:t>. traces and a set of predefined rules to determine the order of events agreed by all observers.</a:t>
            </a:r>
          </a:p>
        </p:txBody>
      </p:sp>
    </p:spTree>
    <p:extLst>
      <p:ext uri="{BB962C8B-B14F-4D97-AF65-F5344CB8AC3E}">
        <p14:creationId xmlns:p14="http://schemas.microsoft.com/office/powerpoint/2010/main" val="3055123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5216769" cy="6858001"/>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Roadmap</a:t>
            </a:r>
          </a:p>
        </p:txBody>
      </p:sp>
      <p:sp>
        <p:nvSpPr>
          <p:cNvPr id="3" name="TextBox 2">
            <a:extLst>
              <a:ext uri="{FF2B5EF4-FFF2-40B4-BE49-F238E27FC236}">
                <a16:creationId xmlns:a16="http://schemas.microsoft.com/office/drawing/2014/main" id="{388EFA81-1759-5142-BB7B-77E4BE5D014C}"/>
              </a:ext>
            </a:extLst>
          </p:cNvPr>
          <p:cNvSpPr txBox="1"/>
          <p:nvPr/>
        </p:nvSpPr>
        <p:spPr>
          <a:xfrm>
            <a:off x="360608" y="1879157"/>
            <a:ext cx="4375515" cy="3416320"/>
          </a:xfrm>
          <a:prstGeom prst="rect">
            <a:avLst/>
          </a:prstGeom>
          <a:noFill/>
        </p:spPr>
        <p:txBody>
          <a:bodyPr wrap="square" rtlCol="0">
            <a:spAutoFit/>
          </a:bodyPr>
          <a:lstStyle/>
          <a:p>
            <a:pPr marL="342900" indent="-342900">
              <a:buFont typeface="Arial" panose="020B0604020202020204" pitchFamily="34" charset="0"/>
              <a:buChar char="•"/>
            </a:pPr>
            <a:r>
              <a:rPr lang="en-US" sz="2400" dirty="0">
                <a:solidFill>
                  <a:schemeClr val="bg1">
                    <a:lumMod val="95000"/>
                  </a:schemeClr>
                </a:solidFill>
              </a:rPr>
              <a:t>The partial ordering of events &amp; </a:t>
            </a:r>
            <a:r>
              <a:rPr lang="en-US" sz="2400" dirty="0" err="1">
                <a:solidFill>
                  <a:schemeClr val="bg1">
                    <a:lumMod val="95000"/>
                  </a:schemeClr>
                </a:solidFill>
              </a:rPr>
              <a:t>Lamport’s</a:t>
            </a:r>
            <a:r>
              <a:rPr lang="en-US" sz="2400" dirty="0">
                <a:solidFill>
                  <a:schemeClr val="bg1">
                    <a:lumMod val="95000"/>
                  </a:schemeClr>
                </a:solidFill>
              </a:rPr>
              <a:t> logical clock</a:t>
            </a:r>
          </a:p>
          <a:p>
            <a:endParaRPr lang="en-US" sz="2400" dirty="0">
              <a:solidFill>
                <a:schemeClr val="bg1">
                  <a:lumMod val="95000"/>
                </a:schemeClr>
              </a:solidFill>
            </a:endParaRPr>
          </a:p>
          <a:p>
            <a:pPr marL="342900" indent="-342900">
              <a:buFont typeface="Arial" panose="020B0604020202020204" pitchFamily="34" charset="0"/>
              <a:buChar char="•"/>
            </a:pPr>
            <a:r>
              <a:rPr lang="en-US" sz="2400" dirty="0">
                <a:solidFill>
                  <a:schemeClr val="bg1">
                    <a:lumMod val="95000"/>
                  </a:schemeClr>
                </a:solidFill>
              </a:rPr>
              <a:t>Reactors as observers</a:t>
            </a:r>
          </a:p>
          <a:p>
            <a:pPr marL="342900" indent="-342900">
              <a:buFont typeface="Arial" panose="020B0604020202020204" pitchFamily="34" charset="0"/>
              <a:buChar char="•"/>
            </a:pPr>
            <a:endParaRPr lang="en-US" sz="2400" dirty="0">
              <a:solidFill>
                <a:schemeClr val="bg1">
                  <a:lumMod val="95000"/>
                </a:schemeClr>
              </a:solidFill>
            </a:endParaRPr>
          </a:p>
          <a:p>
            <a:pPr marL="342900" indent="-342900">
              <a:buFont typeface="Arial" panose="020B0604020202020204" pitchFamily="34" charset="0"/>
              <a:buChar char="•"/>
            </a:pPr>
            <a:r>
              <a:rPr lang="en-US" sz="2400" dirty="0">
                <a:solidFill>
                  <a:schemeClr val="bg1">
                    <a:lumMod val="95000"/>
                  </a:schemeClr>
                </a:solidFill>
              </a:rPr>
              <a:t>Encoding observers operationally and axiomatically</a:t>
            </a:r>
          </a:p>
          <a:p>
            <a:pPr marL="342900" indent="-342900">
              <a:buFont typeface="Arial" panose="020B0604020202020204" pitchFamily="34" charset="0"/>
              <a:buChar char="•"/>
            </a:pPr>
            <a:endParaRPr lang="en-US" sz="2400" dirty="0">
              <a:solidFill>
                <a:schemeClr val="bg1">
                  <a:lumMod val="95000"/>
                </a:schemeClr>
              </a:solidFill>
            </a:endParaRPr>
          </a:p>
          <a:p>
            <a:pPr marL="342900" indent="-342900">
              <a:buFont typeface="Arial" panose="020B0604020202020204" pitchFamily="34" charset="0"/>
              <a:buChar char="•"/>
            </a:pPr>
            <a:r>
              <a:rPr lang="en-US" sz="2400" dirty="0">
                <a:solidFill>
                  <a:schemeClr val="bg1">
                    <a:lumMod val="95000"/>
                  </a:schemeClr>
                </a:solidFill>
              </a:rPr>
              <a:t>Current experiments</a:t>
            </a:r>
          </a:p>
        </p:txBody>
      </p:sp>
      <p:pic>
        <p:nvPicPr>
          <p:cNvPr id="9" name="Picture 8">
            <a:extLst>
              <a:ext uri="{FF2B5EF4-FFF2-40B4-BE49-F238E27FC236}">
                <a16:creationId xmlns:a16="http://schemas.microsoft.com/office/drawing/2014/main" id="{7963FB75-B3F2-334A-983C-8DC8D1B89C34}"/>
              </a:ext>
            </a:extLst>
          </p:cNvPr>
          <p:cNvPicPr>
            <a:picLocks noChangeAspect="1"/>
          </p:cNvPicPr>
          <p:nvPr/>
        </p:nvPicPr>
        <p:blipFill>
          <a:blip r:embed="rId3"/>
          <a:stretch>
            <a:fillRect/>
          </a:stretch>
        </p:blipFill>
        <p:spPr>
          <a:xfrm>
            <a:off x="5961774" y="517975"/>
            <a:ext cx="5555557" cy="5298830"/>
          </a:xfrm>
          <a:prstGeom prst="rect">
            <a:avLst/>
          </a:prstGeom>
        </p:spPr>
      </p:pic>
      <p:sp>
        <p:nvSpPr>
          <p:cNvPr id="11" name="TextBox 10">
            <a:extLst>
              <a:ext uri="{FF2B5EF4-FFF2-40B4-BE49-F238E27FC236}">
                <a16:creationId xmlns:a16="http://schemas.microsoft.com/office/drawing/2014/main" id="{F89FA931-146C-D645-AD0D-AA8BE20B5B68}"/>
              </a:ext>
            </a:extLst>
          </p:cNvPr>
          <p:cNvSpPr txBox="1"/>
          <p:nvPr/>
        </p:nvSpPr>
        <p:spPr>
          <a:xfrm>
            <a:off x="7327466" y="5967046"/>
            <a:ext cx="2824171" cy="369332"/>
          </a:xfrm>
          <a:prstGeom prst="rect">
            <a:avLst/>
          </a:prstGeom>
          <a:noFill/>
        </p:spPr>
        <p:txBody>
          <a:bodyPr wrap="none" rtlCol="0">
            <a:spAutoFit/>
          </a:bodyPr>
          <a:lstStyle/>
          <a:p>
            <a:r>
              <a:rPr lang="en-US" dirty="0"/>
              <a:t>A Simple Distributed System</a:t>
            </a:r>
          </a:p>
        </p:txBody>
      </p:sp>
      <p:sp>
        <p:nvSpPr>
          <p:cNvPr id="14" name="TextBox 13">
            <a:extLst>
              <a:ext uri="{FF2B5EF4-FFF2-40B4-BE49-F238E27FC236}">
                <a16:creationId xmlns:a16="http://schemas.microsoft.com/office/drawing/2014/main" id="{25A5542A-966F-834B-9292-8C99A5203A2F}"/>
              </a:ext>
            </a:extLst>
          </p:cNvPr>
          <p:cNvSpPr txBox="1"/>
          <p:nvPr/>
        </p:nvSpPr>
        <p:spPr>
          <a:xfrm>
            <a:off x="10494099" y="6488668"/>
            <a:ext cx="1697901" cy="369332"/>
          </a:xfrm>
          <a:prstGeom prst="rect">
            <a:avLst/>
          </a:prstGeom>
          <a:noFill/>
        </p:spPr>
        <p:txBody>
          <a:bodyPr wrap="none" rtlCol="0">
            <a:spAutoFit/>
          </a:bodyPr>
          <a:lstStyle/>
          <a:p>
            <a:r>
              <a:rPr lang="en-US" dirty="0"/>
              <a:t>[</a:t>
            </a:r>
            <a:r>
              <a:rPr lang="en-US" dirty="0" err="1"/>
              <a:t>Lamport</a:t>
            </a:r>
            <a:r>
              <a:rPr lang="en-US" dirty="0"/>
              <a:t>, 1978]</a:t>
            </a:r>
          </a:p>
        </p:txBody>
      </p:sp>
    </p:spTree>
    <p:extLst>
      <p:ext uri="{BB962C8B-B14F-4D97-AF65-F5344CB8AC3E}">
        <p14:creationId xmlns:p14="http://schemas.microsoft.com/office/powerpoint/2010/main" val="14602098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5216769" cy="6858001"/>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388EFA81-1759-5142-BB7B-77E4BE5D014C}"/>
              </a:ext>
            </a:extLst>
          </p:cNvPr>
          <p:cNvSpPr txBox="1"/>
          <p:nvPr/>
        </p:nvSpPr>
        <p:spPr>
          <a:xfrm>
            <a:off x="764339" y="3167388"/>
            <a:ext cx="3688090" cy="523220"/>
          </a:xfrm>
          <a:prstGeom prst="rect">
            <a:avLst/>
          </a:prstGeom>
          <a:noFill/>
        </p:spPr>
        <p:txBody>
          <a:bodyPr wrap="square" rtlCol="0">
            <a:spAutoFit/>
          </a:bodyPr>
          <a:lstStyle/>
          <a:p>
            <a:r>
              <a:rPr lang="en-US" sz="2800" dirty="0">
                <a:solidFill>
                  <a:schemeClr val="bg1">
                    <a:lumMod val="95000"/>
                  </a:schemeClr>
                </a:solidFill>
              </a:rPr>
              <a:t>The Axiomatic Encoding</a:t>
            </a:r>
          </a:p>
        </p:txBody>
      </p:sp>
      <p:pic>
        <p:nvPicPr>
          <p:cNvPr id="4" name="Picture 3">
            <a:extLst>
              <a:ext uri="{FF2B5EF4-FFF2-40B4-BE49-F238E27FC236}">
                <a16:creationId xmlns:a16="http://schemas.microsoft.com/office/drawing/2014/main" id="{8C6B6D7B-E9BC-FF49-9772-725A2BF19A52}"/>
              </a:ext>
            </a:extLst>
          </p:cNvPr>
          <p:cNvPicPr>
            <a:picLocks noChangeAspect="1"/>
          </p:cNvPicPr>
          <p:nvPr/>
        </p:nvPicPr>
        <p:blipFill>
          <a:blip r:embed="rId3"/>
          <a:stretch>
            <a:fillRect/>
          </a:stretch>
        </p:blipFill>
        <p:spPr>
          <a:xfrm>
            <a:off x="5625212" y="-2"/>
            <a:ext cx="6146622" cy="6858000"/>
          </a:xfrm>
          <a:prstGeom prst="rect">
            <a:avLst/>
          </a:prstGeom>
        </p:spPr>
      </p:pic>
    </p:spTree>
    <p:extLst>
      <p:ext uri="{BB962C8B-B14F-4D97-AF65-F5344CB8AC3E}">
        <p14:creationId xmlns:p14="http://schemas.microsoft.com/office/powerpoint/2010/main" val="2962008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5216769" cy="6858001"/>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388EFA81-1759-5142-BB7B-77E4BE5D014C}"/>
              </a:ext>
            </a:extLst>
          </p:cNvPr>
          <p:cNvSpPr txBox="1"/>
          <p:nvPr/>
        </p:nvSpPr>
        <p:spPr>
          <a:xfrm>
            <a:off x="506064" y="1555158"/>
            <a:ext cx="4204639" cy="2677656"/>
          </a:xfrm>
          <a:prstGeom prst="rect">
            <a:avLst/>
          </a:prstGeom>
          <a:noFill/>
        </p:spPr>
        <p:txBody>
          <a:bodyPr wrap="square" rtlCol="0">
            <a:spAutoFit/>
          </a:bodyPr>
          <a:lstStyle/>
          <a:p>
            <a:r>
              <a:rPr lang="en-US" sz="2800" dirty="0">
                <a:solidFill>
                  <a:schemeClr val="bg1">
                    <a:lumMod val="95000"/>
                  </a:schemeClr>
                </a:solidFill>
              </a:rPr>
              <a:t>In Progress</a:t>
            </a:r>
          </a:p>
          <a:p>
            <a:endParaRPr lang="en-US" sz="2800" dirty="0">
              <a:solidFill>
                <a:schemeClr val="bg1">
                  <a:lumMod val="95000"/>
                </a:schemeClr>
              </a:solidFill>
            </a:endParaRPr>
          </a:p>
          <a:p>
            <a:pPr marL="457200" indent="-457200">
              <a:buFont typeface="Arial" panose="020B0604020202020204" pitchFamily="34" charset="0"/>
              <a:buChar char="•"/>
            </a:pPr>
            <a:r>
              <a:rPr lang="en-US" sz="2800" dirty="0">
                <a:solidFill>
                  <a:schemeClr val="bg1">
                    <a:lumMod val="95000"/>
                  </a:schemeClr>
                </a:solidFill>
              </a:rPr>
              <a:t>Dynamic information</a:t>
            </a:r>
          </a:p>
          <a:p>
            <a:pPr marL="457200" indent="-457200">
              <a:buFont typeface="Arial" panose="020B0604020202020204" pitchFamily="34" charset="0"/>
              <a:buChar char="•"/>
            </a:pPr>
            <a:r>
              <a:rPr lang="en-US" sz="2800" dirty="0">
                <a:solidFill>
                  <a:schemeClr val="bg1">
                    <a:lumMod val="95000"/>
                  </a:schemeClr>
                </a:solidFill>
              </a:rPr>
              <a:t>Specification language</a:t>
            </a:r>
          </a:p>
          <a:p>
            <a:pPr marL="457200" indent="-457200">
              <a:buFont typeface="Arial" panose="020B0604020202020204" pitchFamily="34" charset="0"/>
              <a:buChar char="•"/>
            </a:pPr>
            <a:r>
              <a:rPr lang="en-US" sz="2800" dirty="0">
                <a:solidFill>
                  <a:schemeClr val="bg1">
                    <a:lumMod val="95000"/>
                  </a:schemeClr>
                </a:solidFill>
              </a:rPr>
              <a:t>Code generation</a:t>
            </a:r>
          </a:p>
          <a:p>
            <a:pPr marL="457200" indent="-457200">
              <a:buFont typeface="Arial" panose="020B0604020202020204" pitchFamily="34" charset="0"/>
              <a:buChar char="•"/>
            </a:pPr>
            <a:endParaRPr lang="en-US" sz="2800" dirty="0">
              <a:solidFill>
                <a:schemeClr val="bg1">
                  <a:lumMod val="95000"/>
                </a:schemeClr>
              </a:solidFill>
            </a:endParaRPr>
          </a:p>
        </p:txBody>
      </p:sp>
    </p:spTree>
    <p:extLst>
      <p:ext uri="{BB962C8B-B14F-4D97-AF65-F5344CB8AC3E}">
        <p14:creationId xmlns:p14="http://schemas.microsoft.com/office/powerpoint/2010/main" val="30106105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Blank</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42213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5216769" cy="6858001"/>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388EFA81-1759-5142-BB7B-77E4BE5D014C}"/>
              </a:ext>
            </a:extLst>
          </p:cNvPr>
          <p:cNvSpPr txBox="1"/>
          <p:nvPr/>
        </p:nvSpPr>
        <p:spPr>
          <a:xfrm>
            <a:off x="364704" y="2862590"/>
            <a:ext cx="4487360" cy="954107"/>
          </a:xfrm>
          <a:prstGeom prst="rect">
            <a:avLst/>
          </a:prstGeom>
          <a:noFill/>
        </p:spPr>
        <p:txBody>
          <a:bodyPr wrap="square" rtlCol="0">
            <a:spAutoFit/>
          </a:bodyPr>
          <a:lstStyle/>
          <a:p>
            <a:r>
              <a:rPr lang="en-US" sz="2800" dirty="0">
                <a:solidFill>
                  <a:schemeClr val="bg1">
                    <a:lumMod val="95000"/>
                  </a:schemeClr>
                </a:solidFill>
              </a:rPr>
              <a:t>The partial ordering of events &amp; </a:t>
            </a:r>
            <a:r>
              <a:rPr lang="en-US" sz="2800" dirty="0" err="1">
                <a:solidFill>
                  <a:schemeClr val="bg1">
                    <a:lumMod val="95000"/>
                  </a:schemeClr>
                </a:solidFill>
              </a:rPr>
              <a:t>Lamport’s</a:t>
            </a:r>
            <a:r>
              <a:rPr lang="en-US" sz="2800" dirty="0">
                <a:solidFill>
                  <a:schemeClr val="bg1">
                    <a:lumMod val="95000"/>
                  </a:schemeClr>
                </a:solidFill>
              </a:rPr>
              <a:t> logical clock</a:t>
            </a:r>
          </a:p>
        </p:txBody>
      </p:sp>
      <p:pic>
        <p:nvPicPr>
          <p:cNvPr id="8" name="Picture 7">
            <a:extLst>
              <a:ext uri="{FF2B5EF4-FFF2-40B4-BE49-F238E27FC236}">
                <a16:creationId xmlns:a16="http://schemas.microsoft.com/office/drawing/2014/main" id="{A4921665-7197-1D41-8108-1970D17FEA13}"/>
              </a:ext>
            </a:extLst>
          </p:cNvPr>
          <p:cNvPicPr>
            <a:picLocks noChangeAspect="1"/>
          </p:cNvPicPr>
          <p:nvPr/>
        </p:nvPicPr>
        <p:blipFill>
          <a:blip r:embed="rId3"/>
          <a:stretch>
            <a:fillRect/>
          </a:stretch>
        </p:blipFill>
        <p:spPr>
          <a:xfrm>
            <a:off x="5961774" y="517975"/>
            <a:ext cx="5555557" cy="5298830"/>
          </a:xfrm>
          <a:prstGeom prst="rect">
            <a:avLst/>
          </a:prstGeom>
        </p:spPr>
      </p:pic>
      <p:sp>
        <p:nvSpPr>
          <p:cNvPr id="9" name="TextBox 8">
            <a:extLst>
              <a:ext uri="{FF2B5EF4-FFF2-40B4-BE49-F238E27FC236}">
                <a16:creationId xmlns:a16="http://schemas.microsoft.com/office/drawing/2014/main" id="{24CC6985-BDF9-644C-A484-13722AF4087D}"/>
              </a:ext>
            </a:extLst>
          </p:cNvPr>
          <p:cNvSpPr txBox="1"/>
          <p:nvPr/>
        </p:nvSpPr>
        <p:spPr>
          <a:xfrm>
            <a:off x="7327466" y="5967046"/>
            <a:ext cx="2824171" cy="369332"/>
          </a:xfrm>
          <a:prstGeom prst="rect">
            <a:avLst/>
          </a:prstGeom>
          <a:noFill/>
        </p:spPr>
        <p:txBody>
          <a:bodyPr wrap="none" rtlCol="0">
            <a:spAutoFit/>
          </a:bodyPr>
          <a:lstStyle/>
          <a:p>
            <a:r>
              <a:rPr lang="en-US" dirty="0"/>
              <a:t>A Simple Distributed System</a:t>
            </a:r>
          </a:p>
        </p:txBody>
      </p:sp>
      <p:sp>
        <p:nvSpPr>
          <p:cNvPr id="11" name="TextBox 10">
            <a:extLst>
              <a:ext uri="{FF2B5EF4-FFF2-40B4-BE49-F238E27FC236}">
                <a16:creationId xmlns:a16="http://schemas.microsoft.com/office/drawing/2014/main" id="{CC32B24D-1432-294F-89EB-55B0343545F1}"/>
              </a:ext>
            </a:extLst>
          </p:cNvPr>
          <p:cNvSpPr txBox="1"/>
          <p:nvPr/>
        </p:nvSpPr>
        <p:spPr>
          <a:xfrm>
            <a:off x="10494099" y="6488668"/>
            <a:ext cx="1697901" cy="369332"/>
          </a:xfrm>
          <a:prstGeom prst="rect">
            <a:avLst/>
          </a:prstGeom>
          <a:noFill/>
        </p:spPr>
        <p:txBody>
          <a:bodyPr wrap="none" rtlCol="0">
            <a:spAutoFit/>
          </a:bodyPr>
          <a:lstStyle/>
          <a:p>
            <a:r>
              <a:rPr lang="en-US" dirty="0"/>
              <a:t>[</a:t>
            </a:r>
            <a:r>
              <a:rPr lang="en-US" dirty="0" err="1"/>
              <a:t>Lamport</a:t>
            </a:r>
            <a:r>
              <a:rPr lang="en-US" dirty="0"/>
              <a:t>, 1978]</a:t>
            </a:r>
          </a:p>
        </p:txBody>
      </p:sp>
    </p:spTree>
    <p:extLst>
      <p:ext uri="{BB962C8B-B14F-4D97-AF65-F5344CB8AC3E}">
        <p14:creationId xmlns:p14="http://schemas.microsoft.com/office/powerpoint/2010/main" val="7667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The Ordering of Events in Everyday Life</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a:extLst>
              <a:ext uri="{FF2B5EF4-FFF2-40B4-BE49-F238E27FC236}">
                <a16:creationId xmlns:a16="http://schemas.microsoft.com/office/drawing/2014/main" id="{766A832E-8EFF-3547-842E-9A6C2221509F}"/>
              </a:ext>
            </a:extLst>
          </p:cNvPr>
          <p:cNvCxnSpPr/>
          <p:nvPr/>
        </p:nvCxnSpPr>
        <p:spPr>
          <a:xfrm>
            <a:off x="1739145" y="3453063"/>
            <a:ext cx="853440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Oval 6">
            <a:extLst>
              <a:ext uri="{FF2B5EF4-FFF2-40B4-BE49-F238E27FC236}">
                <a16:creationId xmlns:a16="http://schemas.microsoft.com/office/drawing/2014/main" id="{B791775D-81F1-934A-9D32-5BC947C53F4F}"/>
              </a:ext>
            </a:extLst>
          </p:cNvPr>
          <p:cNvSpPr/>
          <p:nvPr/>
        </p:nvSpPr>
        <p:spPr>
          <a:xfrm>
            <a:off x="3843628" y="3218601"/>
            <a:ext cx="504092" cy="4923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2A56F0CB-09F5-3B44-969D-459AF87FBA4D}"/>
              </a:ext>
            </a:extLst>
          </p:cNvPr>
          <p:cNvSpPr/>
          <p:nvPr/>
        </p:nvSpPr>
        <p:spPr>
          <a:xfrm>
            <a:off x="7216849" y="3206878"/>
            <a:ext cx="504092" cy="49237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AA6B2FE0-EC06-F540-943E-15E6852B56FD}"/>
              </a:ext>
            </a:extLst>
          </p:cNvPr>
          <p:cNvSpPr txBox="1"/>
          <p:nvPr/>
        </p:nvSpPr>
        <p:spPr>
          <a:xfrm>
            <a:off x="3959667" y="3848745"/>
            <a:ext cx="317716" cy="369332"/>
          </a:xfrm>
          <a:prstGeom prst="rect">
            <a:avLst/>
          </a:prstGeom>
          <a:noFill/>
        </p:spPr>
        <p:txBody>
          <a:bodyPr wrap="none" rtlCol="0">
            <a:spAutoFit/>
          </a:bodyPr>
          <a:lstStyle/>
          <a:p>
            <a:r>
              <a:rPr lang="en-US" dirty="0"/>
              <a:t>A</a:t>
            </a:r>
          </a:p>
        </p:txBody>
      </p:sp>
      <p:sp>
        <p:nvSpPr>
          <p:cNvPr id="10" name="TextBox 9">
            <a:extLst>
              <a:ext uri="{FF2B5EF4-FFF2-40B4-BE49-F238E27FC236}">
                <a16:creationId xmlns:a16="http://schemas.microsoft.com/office/drawing/2014/main" id="{228D4C17-D5B3-0B44-9FE4-6E6E3F59E306}"/>
              </a:ext>
            </a:extLst>
          </p:cNvPr>
          <p:cNvSpPr txBox="1"/>
          <p:nvPr/>
        </p:nvSpPr>
        <p:spPr>
          <a:xfrm>
            <a:off x="7314045" y="3848745"/>
            <a:ext cx="309700" cy="369332"/>
          </a:xfrm>
          <a:prstGeom prst="rect">
            <a:avLst/>
          </a:prstGeom>
          <a:noFill/>
        </p:spPr>
        <p:txBody>
          <a:bodyPr wrap="none" rtlCol="0">
            <a:spAutoFit/>
          </a:bodyPr>
          <a:lstStyle/>
          <a:p>
            <a:r>
              <a:rPr lang="en-US" dirty="0"/>
              <a:t>B</a:t>
            </a:r>
          </a:p>
        </p:txBody>
      </p:sp>
      <p:sp>
        <p:nvSpPr>
          <p:cNvPr id="12" name="TextBox 11">
            <a:extLst>
              <a:ext uri="{FF2B5EF4-FFF2-40B4-BE49-F238E27FC236}">
                <a16:creationId xmlns:a16="http://schemas.microsoft.com/office/drawing/2014/main" id="{D5271016-B7F8-1C41-A731-DFFF406E90BA}"/>
              </a:ext>
            </a:extLst>
          </p:cNvPr>
          <p:cNvSpPr txBox="1"/>
          <p:nvPr/>
        </p:nvSpPr>
        <p:spPr>
          <a:xfrm>
            <a:off x="1739145" y="3621198"/>
            <a:ext cx="261610" cy="369332"/>
          </a:xfrm>
          <a:prstGeom prst="rect">
            <a:avLst/>
          </a:prstGeom>
          <a:noFill/>
        </p:spPr>
        <p:txBody>
          <a:bodyPr wrap="none" rtlCol="0">
            <a:spAutoFit/>
          </a:bodyPr>
          <a:lstStyle/>
          <a:p>
            <a:r>
              <a:rPr lang="en-US" dirty="0"/>
              <a:t>t</a:t>
            </a:r>
          </a:p>
        </p:txBody>
      </p:sp>
      <p:sp>
        <p:nvSpPr>
          <p:cNvPr id="13" name="TextBox 12">
            <a:extLst>
              <a:ext uri="{FF2B5EF4-FFF2-40B4-BE49-F238E27FC236}">
                <a16:creationId xmlns:a16="http://schemas.microsoft.com/office/drawing/2014/main" id="{B3DCD23D-37E6-C541-BDC4-273B84F6CD97}"/>
              </a:ext>
            </a:extLst>
          </p:cNvPr>
          <p:cNvSpPr txBox="1"/>
          <p:nvPr/>
        </p:nvSpPr>
        <p:spPr>
          <a:xfrm>
            <a:off x="4068413" y="4608095"/>
            <a:ext cx="3555332" cy="369332"/>
          </a:xfrm>
          <a:prstGeom prst="rect">
            <a:avLst/>
          </a:prstGeom>
          <a:noFill/>
        </p:spPr>
        <p:txBody>
          <a:bodyPr wrap="none" rtlCol="0">
            <a:spAutoFit/>
          </a:bodyPr>
          <a:lstStyle/>
          <a:p>
            <a:r>
              <a:rPr lang="en-US" dirty="0"/>
              <a:t>“Event A happened before event B.”</a:t>
            </a:r>
          </a:p>
        </p:txBody>
      </p:sp>
    </p:spTree>
    <p:extLst>
      <p:ext uri="{BB962C8B-B14F-4D97-AF65-F5344CB8AC3E}">
        <p14:creationId xmlns:p14="http://schemas.microsoft.com/office/powerpoint/2010/main" val="1729899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Distributed Systems</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C9008215-F92A-4842-9A2D-28F1953B0A8A}"/>
              </a:ext>
            </a:extLst>
          </p:cNvPr>
          <p:cNvPicPr>
            <a:picLocks noChangeAspect="1"/>
          </p:cNvPicPr>
          <p:nvPr/>
        </p:nvPicPr>
        <p:blipFill>
          <a:blip r:embed="rId3"/>
          <a:stretch>
            <a:fillRect/>
          </a:stretch>
        </p:blipFill>
        <p:spPr>
          <a:xfrm>
            <a:off x="1221955" y="1835596"/>
            <a:ext cx="4323062" cy="3242297"/>
          </a:xfrm>
          <a:prstGeom prst="rect">
            <a:avLst/>
          </a:prstGeom>
        </p:spPr>
      </p:pic>
      <p:pic>
        <p:nvPicPr>
          <p:cNvPr id="4" name="Picture 3">
            <a:extLst>
              <a:ext uri="{FF2B5EF4-FFF2-40B4-BE49-F238E27FC236}">
                <a16:creationId xmlns:a16="http://schemas.microsoft.com/office/drawing/2014/main" id="{EA2A5856-BBC4-4A46-8A9C-52B8582B5388}"/>
              </a:ext>
            </a:extLst>
          </p:cNvPr>
          <p:cNvPicPr>
            <a:picLocks noChangeAspect="1"/>
          </p:cNvPicPr>
          <p:nvPr/>
        </p:nvPicPr>
        <p:blipFill>
          <a:blip r:embed="rId4"/>
          <a:stretch>
            <a:fillRect/>
          </a:stretch>
        </p:blipFill>
        <p:spPr>
          <a:xfrm>
            <a:off x="6541477" y="2769677"/>
            <a:ext cx="4325813" cy="2007177"/>
          </a:xfrm>
          <a:prstGeom prst="rect">
            <a:avLst/>
          </a:prstGeom>
        </p:spPr>
      </p:pic>
      <p:sp>
        <p:nvSpPr>
          <p:cNvPr id="7" name="TextBox 6">
            <a:extLst>
              <a:ext uri="{FF2B5EF4-FFF2-40B4-BE49-F238E27FC236}">
                <a16:creationId xmlns:a16="http://schemas.microsoft.com/office/drawing/2014/main" id="{0B07D738-0B01-B94C-9A28-D89C75C47B1A}"/>
              </a:ext>
            </a:extLst>
          </p:cNvPr>
          <p:cNvSpPr txBox="1"/>
          <p:nvPr/>
        </p:nvSpPr>
        <p:spPr>
          <a:xfrm>
            <a:off x="2295399" y="5253740"/>
            <a:ext cx="2176173" cy="369332"/>
          </a:xfrm>
          <a:prstGeom prst="rect">
            <a:avLst/>
          </a:prstGeom>
          <a:noFill/>
        </p:spPr>
        <p:txBody>
          <a:bodyPr wrap="none" rtlCol="0">
            <a:spAutoFit/>
          </a:bodyPr>
          <a:lstStyle/>
          <a:p>
            <a:r>
              <a:rPr lang="en-US" dirty="0"/>
              <a:t>A Computer Network</a:t>
            </a:r>
          </a:p>
        </p:txBody>
      </p:sp>
      <p:sp>
        <p:nvSpPr>
          <p:cNvPr id="8" name="TextBox 7">
            <a:extLst>
              <a:ext uri="{FF2B5EF4-FFF2-40B4-BE49-F238E27FC236}">
                <a16:creationId xmlns:a16="http://schemas.microsoft.com/office/drawing/2014/main" id="{F9CE893E-2B20-ED41-B850-1574380EEDAC}"/>
              </a:ext>
            </a:extLst>
          </p:cNvPr>
          <p:cNvSpPr txBox="1"/>
          <p:nvPr/>
        </p:nvSpPr>
        <p:spPr>
          <a:xfrm>
            <a:off x="8047441" y="5253740"/>
            <a:ext cx="1313886" cy="369332"/>
          </a:xfrm>
          <a:prstGeom prst="rect">
            <a:avLst/>
          </a:prstGeom>
          <a:noFill/>
        </p:spPr>
        <p:txBody>
          <a:bodyPr wrap="none" rtlCol="0">
            <a:spAutoFit/>
          </a:bodyPr>
          <a:lstStyle/>
          <a:p>
            <a:r>
              <a:rPr lang="en-US" dirty="0"/>
              <a:t>A Computer</a:t>
            </a:r>
          </a:p>
        </p:txBody>
      </p:sp>
    </p:spTree>
    <p:extLst>
      <p:ext uri="{BB962C8B-B14F-4D97-AF65-F5344CB8AC3E}">
        <p14:creationId xmlns:p14="http://schemas.microsoft.com/office/powerpoint/2010/main" val="2925274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The Partial Ordering</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1ECE2F6-B94D-CC4B-A2D1-F186F897ED66}"/>
              </a:ext>
            </a:extLst>
          </p:cNvPr>
          <p:cNvSpPr txBox="1"/>
          <p:nvPr/>
        </p:nvSpPr>
        <p:spPr>
          <a:xfrm>
            <a:off x="6340564" y="2059056"/>
            <a:ext cx="4779721" cy="2308324"/>
          </a:xfrm>
          <a:prstGeom prst="rect">
            <a:avLst/>
          </a:prstGeom>
          <a:noFill/>
        </p:spPr>
        <p:txBody>
          <a:bodyPr wrap="square" rtlCol="0">
            <a:spAutoFit/>
          </a:bodyPr>
          <a:lstStyle/>
          <a:p>
            <a:r>
              <a:rPr lang="en-US" dirty="0"/>
              <a:t>Statement: Event A </a:t>
            </a:r>
            <a:r>
              <a:rPr lang="en-US" u="sng" dirty="0"/>
              <a:t>happened before </a:t>
            </a:r>
            <a:r>
              <a:rPr lang="en-US" dirty="0"/>
              <a:t>event B.</a:t>
            </a:r>
          </a:p>
          <a:p>
            <a:endParaRPr lang="en-US" dirty="0"/>
          </a:p>
          <a:p>
            <a:r>
              <a:rPr lang="en-US" dirty="0"/>
              <a:t>How should we define “happened before”?</a:t>
            </a:r>
          </a:p>
          <a:p>
            <a:r>
              <a:rPr lang="en-US" dirty="0"/>
              <a:t>Should we use real clocks?</a:t>
            </a:r>
          </a:p>
          <a:p>
            <a:endParaRPr lang="en-US" dirty="0"/>
          </a:p>
          <a:p>
            <a:r>
              <a:rPr lang="en-US" dirty="0" err="1"/>
              <a:t>Lamport</a:t>
            </a:r>
            <a:r>
              <a:rPr lang="en-US" dirty="0"/>
              <a:t>: “We should not define ”happened before” using real clocks because they are not perfectly accurate and are not synchronized.”</a:t>
            </a:r>
          </a:p>
        </p:txBody>
      </p:sp>
      <p:pic>
        <p:nvPicPr>
          <p:cNvPr id="7" name="Picture 6">
            <a:extLst>
              <a:ext uri="{FF2B5EF4-FFF2-40B4-BE49-F238E27FC236}">
                <a16:creationId xmlns:a16="http://schemas.microsoft.com/office/drawing/2014/main" id="{FCADC049-C87A-1A42-9FE8-E50D2C91B759}"/>
              </a:ext>
            </a:extLst>
          </p:cNvPr>
          <p:cNvPicPr>
            <a:picLocks noChangeAspect="1"/>
          </p:cNvPicPr>
          <p:nvPr/>
        </p:nvPicPr>
        <p:blipFill>
          <a:blip r:embed="rId3"/>
          <a:stretch>
            <a:fillRect/>
          </a:stretch>
        </p:blipFill>
        <p:spPr>
          <a:xfrm>
            <a:off x="360608" y="1493949"/>
            <a:ext cx="5268934" cy="5025452"/>
          </a:xfrm>
          <a:prstGeom prst="rect">
            <a:avLst/>
          </a:prstGeom>
        </p:spPr>
      </p:pic>
      <p:sp>
        <p:nvSpPr>
          <p:cNvPr id="8" name="TextBox 7">
            <a:extLst>
              <a:ext uri="{FF2B5EF4-FFF2-40B4-BE49-F238E27FC236}">
                <a16:creationId xmlns:a16="http://schemas.microsoft.com/office/drawing/2014/main" id="{4BC121C2-291C-174B-BF70-5A658DC71A61}"/>
              </a:ext>
            </a:extLst>
          </p:cNvPr>
          <p:cNvSpPr txBox="1"/>
          <p:nvPr/>
        </p:nvSpPr>
        <p:spPr>
          <a:xfrm>
            <a:off x="10494099" y="6488668"/>
            <a:ext cx="1697901" cy="369332"/>
          </a:xfrm>
          <a:prstGeom prst="rect">
            <a:avLst/>
          </a:prstGeom>
          <a:noFill/>
        </p:spPr>
        <p:txBody>
          <a:bodyPr wrap="none" rtlCol="0">
            <a:spAutoFit/>
          </a:bodyPr>
          <a:lstStyle/>
          <a:p>
            <a:r>
              <a:rPr lang="en-US" dirty="0"/>
              <a:t>[</a:t>
            </a:r>
            <a:r>
              <a:rPr lang="en-US" dirty="0" err="1"/>
              <a:t>Lamport</a:t>
            </a:r>
            <a:r>
              <a:rPr lang="en-US" dirty="0"/>
              <a:t>, 1978]</a:t>
            </a:r>
          </a:p>
        </p:txBody>
      </p:sp>
    </p:spTree>
    <p:extLst>
      <p:ext uri="{BB962C8B-B14F-4D97-AF65-F5344CB8AC3E}">
        <p14:creationId xmlns:p14="http://schemas.microsoft.com/office/powerpoint/2010/main" val="1153551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The Partial Ordering</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4FEFB05-CAD8-E146-A03A-7B8FC1342C3C}"/>
              </a:ext>
            </a:extLst>
          </p:cNvPr>
          <p:cNvSpPr txBox="1"/>
          <p:nvPr/>
        </p:nvSpPr>
        <p:spPr>
          <a:xfrm>
            <a:off x="6302630" y="4802343"/>
            <a:ext cx="4470006" cy="1477328"/>
          </a:xfrm>
          <a:prstGeom prst="rect">
            <a:avLst/>
          </a:prstGeom>
          <a:noFill/>
        </p:spPr>
        <p:txBody>
          <a:bodyPr wrap="square" rtlCol="0">
            <a:spAutoFit/>
          </a:bodyPr>
          <a:lstStyle/>
          <a:p>
            <a:r>
              <a:rPr lang="en-US" dirty="0" err="1"/>
              <a:t>Lamport</a:t>
            </a:r>
            <a:r>
              <a:rPr lang="en-US" dirty="0"/>
              <a:t>: ﻿”In a distributed system, it is sometimes impossible to say that one of two events occurred first. The relation "happened before" is therefore only a partial ordering of the events in the system.“</a:t>
            </a:r>
          </a:p>
        </p:txBody>
      </p:sp>
      <p:pic>
        <p:nvPicPr>
          <p:cNvPr id="7" name="Picture 6">
            <a:extLst>
              <a:ext uri="{FF2B5EF4-FFF2-40B4-BE49-F238E27FC236}">
                <a16:creationId xmlns:a16="http://schemas.microsoft.com/office/drawing/2014/main" id="{FCADC049-C87A-1A42-9FE8-E50D2C91B759}"/>
              </a:ext>
            </a:extLst>
          </p:cNvPr>
          <p:cNvPicPr>
            <a:picLocks noChangeAspect="1"/>
          </p:cNvPicPr>
          <p:nvPr/>
        </p:nvPicPr>
        <p:blipFill>
          <a:blip r:embed="rId3"/>
          <a:stretch>
            <a:fillRect/>
          </a:stretch>
        </p:blipFill>
        <p:spPr>
          <a:xfrm>
            <a:off x="360608" y="1493949"/>
            <a:ext cx="5268934" cy="5025452"/>
          </a:xfrm>
          <a:prstGeom prst="rect">
            <a:avLst/>
          </a:prstGeom>
        </p:spPr>
      </p:pic>
      <p:pic>
        <p:nvPicPr>
          <p:cNvPr id="9" name="Picture 8">
            <a:extLst>
              <a:ext uri="{FF2B5EF4-FFF2-40B4-BE49-F238E27FC236}">
                <a16:creationId xmlns:a16="http://schemas.microsoft.com/office/drawing/2014/main" id="{9360B518-C1DE-B64B-8287-D9EBFE5E4148}"/>
              </a:ext>
            </a:extLst>
          </p:cNvPr>
          <p:cNvPicPr>
            <a:picLocks noChangeAspect="1"/>
          </p:cNvPicPr>
          <p:nvPr/>
        </p:nvPicPr>
        <p:blipFill>
          <a:blip r:embed="rId4"/>
          <a:stretch>
            <a:fillRect/>
          </a:stretch>
        </p:blipFill>
        <p:spPr>
          <a:xfrm>
            <a:off x="6302630" y="1702946"/>
            <a:ext cx="5056078" cy="2697678"/>
          </a:xfrm>
          <a:prstGeom prst="rect">
            <a:avLst/>
          </a:prstGeom>
          <a:ln>
            <a:solidFill>
              <a:schemeClr val="tx1"/>
            </a:solidFill>
          </a:ln>
        </p:spPr>
      </p:pic>
      <p:sp>
        <p:nvSpPr>
          <p:cNvPr id="10" name="TextBox 9">
            <a:extLst>
              <a:ext uri="{FF2B5EF4-FFF2-40B4-BE49-F238E27FC236}">
                <a16:creationId xmlns:a16="http://schemas.microsoft.com/office/drawing/2014/main" id="{6179A7ED-9511-0047-BD54-C9113664C9BE}"/>
              </a:ext>
            </a:extLst>
          </p:cNvPr>
          <p:cNvSpPr txBox="1"/>
          <p:nvPr/>
        </p:nvSpPr>
        <p:spPr>
          <a:xfrm>
            <a:off x="10494099" y="6488668"/>
            <a:ext cx="1697901" cy="369332"/>
          </a:xfrm>
          <a:prstGeom prst="rect">
            <a:avLst/>
          </a:prstGeom>
          <a:noFill/>
        </p:spPr>
        <p:txBody>
          <a:bodyPr wrap="none" rtlCol="0">
            <a:spAutoFit/>
          </a:bodyPr>
          <a:lstStyle/>
          <a:p>
            <a:r>
              <a:rPr lang="en-US" dirty="0"/>
              <a:t>[</a:t>
            </a:r>
            <a:r>
              <a:rPr lang="en-US" dirty="0" err="1"/>
              <a:t>Lamport</a:t>
            </a:r>
            <a:r>
              <a:rPr lang="en-US" dirty="0"/>
              <a:t>, 1978]</a:t>
            </a:r>
          </a:p>
        </p:txBody>
      </p:sp>
    </p:spTree>
    <p:extLst>
      <p:ext uri="{BB962C8B-B14F-4D97-AF65-F5344CB8AC3E}">
        <p14:creationId xmlns:p14="http://schemas.microsoft.com/office/powerpoint/2010/main" val="2708925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Logical Clocks to the Rescue</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AE1467F-432C-A649-AF8D-67E8477B24FD}"/>
              </a:ext>
            </a:extLst>
          </p:cNvPr>
          <p:cNvPicPr>
            <a:picLocks noChangeAspect="1"/>
          </p:cNvPicPr>
          <p:nvPr/>
        </p:nvPicPr>
        <p:blipFill>
          <a:blip r:embed="rId3"/>
          <a:stretch>
            <a:fillRect/>
          </a:stretch>
        </p:blipFill>
        <p:spPr>
          <a:xfrm>
            <a:off x="6247912" y="2492645"/>
            <a:ext cx="5522058" cy="630578"/>
          </a:xfrm>
          <a:prstGeom prst="rect">
            <a:avLst/>
          </a:prstGeom>
          <a:ln>
            <a:solidFill>
              <a:schemeClr val="tx1"/>
            </a:solidFill>
          </a:ln>
        </p:spPr>
      </p:pic>
      <p:pic>
        <p:nvPicPr>
          <p:cNvPr id="9" name="Picture 8">
            <a:extLst>
              <a:ext uri="{FF2B5EF4-FFF2-40B4-BE49-F238E27FC236}">
                <a16:creationId xmlns:a16="http://schemas.microsoft.com/office/drawing/2014/main" id="{D318C140-FB66-A545-91CE-ECCD4FF8B89F}"/>
              </a:ext>
            </a:extLst>
          </p:cNvPr>
          <p:cNvPicPr>
            <a:picLocks noChangeAspect="1"/>
          </p:cNvPicPr>
          <p:nvPr/>
        </p:nvPicPr>
        <p:blipFill>
          <a:blip r:embed="rId4"/>
          <a:stretch>
            <a:fillRect/>
          </a:stretch>
        </p:blipFill>
        <p:spPr>
          <a:xfrm>
            <a:off x="360608" y="1259435"/>
            <a:ext cx="5218747" cy="5448445"/>
          </a:xfrm>
          <a:prstGeom prst="rect">
            <a:avLst/>
          </a:prstGeom>
        </p:spPr>
      </p:pic>
      <p:sp>
        <p:nvSpPr>
          <p:cNvPr id="10" name="TextBox 9">
            <a:extLst>
              <a:ext uri="{FF2B5EF4-FFF2-40B4-BE49-F238E27FC236}">
                <a16:creationId xmlns:a16="http://schemas.microsoft.com/office/drawing/2014/main" id="{731D0239-3E9A-B549-ADED-8F2B8E7F9777}"/>
              </a:ext>
            </a:extLst>
          </p:cNvPr>
          <p:cNvSpPr txBox="1"/>
          <p:nvPr/>
        </p:nvSpPr>
        <p:spPr>
          <a:xfrm>
            <a:off x="10494099" y="6488668"/>
            <a:ext cx="1697901" cy="369332"/>
          </a:xfrm>
          <a:prstGeom prst="rect">
            <a:avLst/>
          </a:prstGeom>
          <a:noFill/>
        </p:spPr>
        <p:txBody>
          <a:bodyPr wrap="none" rtlCol="0">
            <a:spAutoFit/>
          </a:bodyPr>
          <a:lstStyle/>
          <a:p>
            <a:r>
              <a:rPr lang="en-US" dirty="0"/>
              <a:t>[</a:t>
            </a:r>
            <a:r>
              <a:rPr lang="en-US" dirty="0" err="1"/>
              <a:t>Lamport</a:t>
            </a:r>
            <a:r>
              <a:rPr lang="en-US" dirty="0"/>
              <a:t>, 1978]</a:t>
            </a:r>
          </a:p>
        </p:txBody>
      </p:sp>
      <p:pic>
        <p:nvPicPr>
          <p:cNvPr id="12" name="Picture 11">
            <a:extLst>
              <a:ext uri="{FF2B5EF4-FFF2-40B4-BE49-F238E27FC236}">
                <a16:creationId xmlns:a16="http://schemas.microsoft.com/office/drawing/2014/main" id="{A422D75A-FA3F-EB45-B203-4A20FBF916BD}"/>
              </a:ext>
            </a:extLst>
          </p:cNvPr>
          <p:cNvPicPr>
            <a:picLocks noChangeAspect="1"/>
          </p:cNvPicPr>
          <p:nvPr/>
        </p:nvPicPr>
        <p:blipFill>
          <a:blip r:embed="rId5"/>
          <a:stretch>
            <a:fillRect/>
          </a:stretch>
        </p:blipFill>
        <p:spPr>
          <a:xfrm>
            <a:off x="6247912" y="4121919"/>
            <a:ext cx="5170365" cy="1471030"/>
          </a:xfrm>
          <a:prstGeom prst="rect">
            <a:avLst/>
          </a:prstGeom>
          <a:ln>
            <a:solidFill>
              <a:schemeClr val="tx1"/>
            </a:solidFill>
          </a:ln>
        </p:spPr>
      </p:pic>
      <p:sp>
        <p:nvSpPr>
          <p:cNvPr id="13" name="TextBox 12">
            <a:extLst>
              <a:ext uri="{FF2B5EF4-FFF2-40B4-BE49-F238E27FC236}">
                <a16:creationId xmlns:a16="http://schemas.microsoft.com/office/drawing/2014/main" id="{1CD2E023-F520-2941-9E4D-7201E2E59FF7}"/>
              </a:ext>
            </a:extLst>
          </p:cNvPr>
          <p:cNvSpPr txBox="1"/>
          <p:nvPr/>
        </p:nvSpPr>
        <p:spPr>
          <a:xfrm>
            <a:off x="6096000" y="3614325"/>
            <a:ext cx="5674457" cy="369332"/>
          </a:xfrm>
          <a:prstGeom prst="rect">
            <a:avLst/>
          </a:prstGeom>
          <a:noFill/>
        </p:spPr>
        <p:txBody>
          <a:bodyPr wrap="square" rtlCol="0">
            <a:spAutoFit/>
          </a:bodyPr>
          <a:lstStyle/>
          <a:p>
            <a:r>
              <a:rPr lang="en-US" dirty="0"/>
              <a:t>Clock Condition is satisfied if the following conditions hold:</a:t>
            </a:r>
          </a:p>
        </p:txBody>
      </p:sp>
    </p:spTree>
    <p:extLst>
      <p:ext uri="{BB962C8B-B14F-4D97-AF65-F5344CB8AC3E}">
        <p14:creationId xmlns:p14="http://schemas.microsoft.com/office/powerpoint/2010/main" val="15024785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01BFDCE-57A4-EF4E-B74A-3D2071C07F31}"/>
              </a:ext>
            </a:extLst>
          </p:cNvPr>
          <p:cNvSpPr/>
          <p:nvPr/>
        </p:nvSpPr>
        <p:spPr>
          <a:xfrm>
            <a:off x="0" y="0"/>
            <a:ext cx="12192000" cy="1122363"/>
          </a:xfrm>
          <a:prstGeom prst="rect">
            <a:avLst/>
          </a:prstGeom>
          <a:solidFill>
            <a:srgbClr val="00326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BEFFD3-57AC-C041-A473-BC6443487FF0}"/>
              </a:ext>
            </a:extLst>
          </p:cNvPr>
          <p:cNvSpPr>
            <a:spLocks noGrp="1"/>
          </p:cNvSpPr>
          <p:nvPr>
            <p:ph type="ctrTitle"/>
          </p:nvPr>
        </p:nvSpPr>
        <p:spPr>
          <a:xfrm>
            <a:off x="360608" y="137072"/>
            <a:ext cx="9607640" cy="848218"/>
          </a:xfrm>
        </p:spPr>
        <p:txBody>
          <a:bodyPr>
            <a:normAutofit/>
          </a:bodyPr>
          <a:lstStyle/>
          <a:p>
            <a:pPr algn="l"/>
            <a:r>
              <a:rPr lang="en-US" sz="4000" dirty="0">
                <a:solidFill>
                  <a:schemeClr val="bg1">
                    <a:lumMod val="95000"/>
                  </a:schemeClr>
                </a:solidFill>
              </a:rPr>
              <a:t>Implementing Logical Clocks</a:t>
            </a:r>
          </a:p>
        </p:txBody>
      </p:sp>
      <p:sp>
        <p:nvSpPr>
          <p:cNvPr id="5" name="Rectangle 4">
            <a:extLst>
              <a:ext uri="{FF2B5EF4-FFF2-40B4-BE49-F238E27FC236}">
                <a16:creationId xmlns:a16="http://schemas.microsoft.com/office/drawing/2014/main" id="{890565CC-0C28-2C4C-B8EF-5FA210F87480}"/>
              </a:ext>
            </a:extLst>
          </p:cNvPr>
          <p:cNvSpPr/>
          <p:nvPr/>
        </p:nvSpPr>
        <p:spPr>
          <a:xfrm>
            <a:off x="10333703" y="0"/>
            <a:ext cx="786582" cy="1493949"/>
          </a:xfrm>
          <a:prstGeom prst="rect">
            <a:avLst/>
          </a:prstGeom>
          <a:solidFill>
            <a:srgbClr val="B9D9EB"/>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D318C140-FB66-A545-91CE-ECCD4FF8B89F}"/>
              </a:ext>
            </a:extLst>
          </p:cNvPr>
          <p:cNvPicPr>
            <a:picLocks noChangeAspect="1"/>
          </p:cNvPicPr>
          <p:nvPr/>
        </p:nvPicPr>
        <p:blipFill>
          <a:blip r:embed="rId3"/>
          <a:stretch>
            <a:fillRect/>
          </a:stretch>
        </p:blipFill>
        <p:spPr>
          <a:xfrm>
            <a:off x="360608" y="1259435"/>
            <a:ext cx="5218747" cy="5448445"/>
          </a:xfrm>
          <a:prstGeom prst="rect">
            <a:avLst/>
          </a:prstGeom>
        </p:spPr>
      </p:pic>
      <p:sp>
        <p:nvSpPr>
          <p:cNvPr id="10" name="TextBox 9">
            <a:extLst>
              <a:ext uri="{FF2B5EF4-FFF2-40B4-BE49-F238E27FC236}">
                <a16:creationId xmlns:a16="http://schemas.microsoft.com/office/drawing/2014/main" id="{731D0239-3E9A-B549-ADED-8F2B8E7F9777}"/>
              </a:ext>
            </a:extLst>
          </p:cNvPr>
          <p:cNvSpPr txBox="1"/>
          <p:nvPr/>
        </p:nvSpPr>
        <p:spPr>
          <a:xfrm>
            <a:off x="10494099" y="6488668"/>
            <a:ext cx="1697901" cy="369332"/>
          </a:xfrm>
          <a:prstGeom prst="rect">
            <a:avLst/>
          </a:prstGeom>
          <a:noFill/>
        </p:spPr>
        <p:txBody>
          <a:bodyPr wrap="none" rtlCol="0">
            <a:spAutoFit/>
          </a:bodyPr>
          <a:lstStyle/>
          <a:p>
            <a:r>
              <a:rPr lang="en-US" dirty="0"/>
              <a:t>[</a:t>
            </a:r>
            <a:r>
              <a:rPr lang="en-US" dirty="0" err="1"/>
              <a:t>Lamport</a:t>
            </a:r>
            <a:r>
              <a:rPr lang="en-US" dirty="0"/>
              <a:t>, 1978]</a:t>
            </a:r>
          </a:p>
        </p:txBody>
      </p:sp>
      <p:pic>
        <p:nvPicPr>
          <p:cNvPr id="4" name="Picture 3">
            <a:extLst>
              <a:ext uri="{FF2B5EF4-FFF2-40B4-BE49-F238E27FC236}">
                <a16:creationId xmlns:a16="http://schemas.microsoft.com/office/drawing/2014/main" id="{FB99E763-5851-6446-B952-2CA5A96115E8}"/>
              </a:ext>
            </a:extLst>
          </p:cNvPr>
          <p:cNvPicPr>
            <a:picLocks noChangeAspect="1"/>
          </p:cNvPicPr>
          <p:nvPr/>
        </p:nvPicPr>
        <p:blipFill>
          <a:blip r:embed="rId4"/>
          <a:stretch>
            <a:fillRect/>
          </a:stretch>
        </p:blipFill>
        <p:spPr>
          <a:xfrm>
            <a:off x="6096000" y="2573654"/>
            <a:ext cx="5211548" cy="651444"/>
          </a:xfrm>
          <a:prstGeom prst="rect">
            <a:avLst/>
          </a:prstGeom>
          <a:ln>
            <a:solidFill>
              <a:schemeClr val="tx1"/>
            </a:solidFill>
          </a:ln>
        </p:spPr>
      </p:pic>
      <p:pic>
        <p:nvPicPr>
          <p:cNvPr id="11" name="Picture 10">
            <a:extLst>
              <a:ext uri="{FF2B5EF4-FFF2-40B4-BE49-F238E27FC236}">
                <a16:creationId xmlns:a16="http://schemas.microsoft.com/office/drawing/2014/main" id="{228BDDC4-0A76-CA40-838F-A1E13729F02B}"/>
              </a:ext>
            </a:extLst>
          </p:cNvPr>
          <p:cNvPicPr>
            <a:picLocks noChangeAspect="1"/>
          </p:cNvPicPr>
          <p:nvPr/>
        </p:nvPicPr>
        <p:blipFill>
          <a:blip r:embed="rId5"/>
          <a:stretch>
            <a:fillRect/>
          </a:stretch>
        </p:blipFill>
        <p:spPr>
          <a:xfrm>
            <a:off x="6096000" y="3796088"/>
            <a:ext cx="5211548" cy="1425306"/>
          </a:xfrm>
          <a:prstGeom prst="rect">
            <a:avLst/>
          </a:prstGeom>
          <a:ln>
            <a:solidFill>
              <a:schemeClr val="tx1"/>
            </a:solidFill>
          </a:ln>
        </p:spPr>
      </p:pic>
    </p:spTree>
    <p:extLst>
      <p:ext uri="{BB962C8B-B14F-4D97-AF65-F5344CB8AC3E}">
        <p14:creationId xmlns:p14="http://schemas.microsoft.com/office/powerpoint/2010/main" val="405398607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6.15" id="{68C62233-8842-934D-BB3B-268B77F9039C}" vid="{D70E84A8-2553-FD43-A528-B0495E5D088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18510</TotalTime>
  <Words>1902</Words>
  <Application>Microsoft Macintosh PowerPoint</Application>
  <PresentationFormat>Widescreen</PresentationFormat>
  <Paragraphs>215</Paragraphs>
  <Slides>22</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Calibri Light</vt:lpstr>
      <vt:lpstr>Cambria Math</vt:lpstr>
      <vt:lpstr>Office Theme</vt:lpstr>
      <vt:lpstr>Multi-Observer Verification</vt:lpstr>
      <vt:lpstr>Roadmap</vt:lpstr>
      <vt:lpstr>PowerPoint Presentation</vt:lpstr>
      <vt:lpstr>The Ordering of Events in Everyday Life</vt:lpstr>
      <vt:lpstr>Distributed Systems</vt:lpstr>
      <vt:lpstr>The Partial Ordering</vt:lpstr>
      <vt:lpstr>The Partial Ordering</vt:lpstr>
      <vt:lpstr>Logical Clocks to the Rescue</vt:lpstr>
      <vt:lpstr>Implementing Logical Clocks</vt:lpstr>
      <vt:lpstr>PowerPoint Presentation</vt:lpstr>
      <vt:lpstr>Reaction Graph and Reaction Precedence</vt:lpstr>
      <vt:lpstr>Connectivity Graph</vt:lpstr>
      <vt:lpstr>(TODO) What are Observers here?</vt:lpstr>
      <vt:lpstr>Reaction Invocation</vt:lpstr>
      <vt:lpstr>Mapping Events onto Partial-Order Trace</vt:lpstr>
      <vt:lpstr>Defining “Happened-Before” in Reactors</vt:lpstr>
      <vt:lpstr>Two Equally Valid Frames of Reference</vt:lpstr>
      <vt:lpstr>Using “Happened-Before” in Specifications</vt:lpstr>
      <vt:lpstr>Model Checking w.r.t. Observers</vt:lpstr>
      <vt:lpstr>PowerPoint Presentation</vt:lpstr>
      <vt:lpstr>PowerPoint Presentation</vt:lpstr>
      <vt:lpstr>Blank</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Several workflows</dc:title>
  <dc:creator>Shaokai Lin</dc:creator>
  <cp:lastModifiedBy>Shaokai Lin</cp:lastModifiedBy>
  <cp:revision>187</cp:revision>
  <dcterms:created xsi:type="dcterms:W3CDTF">2020-06-26T16:42:27Z</dcterms:created>
  <dcterms:modified xsi:type="dcterms:W3CDTF">2021-06-07T16:37:26Z</dcterms:modified>
</cp:coreProperties>
</file>

<file path=docProps/thumbnail.jpeg>
</file>